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474" r:id="rId2"/>
    <p:sldId id="455" r:id="rId3"/>
    <p:sldId id="452" r:id="rId4"/>
    <p:sldId id="485" r:id="rId5"/>
    <p:sldId id="454" r:id="rId6"/>
    <p:sldId id="260" r:id="rId7"/>
    <p:sldId id="296" r:id="rId8"/>
    <p:sldId id="446" r:id="rId9"/>
    <p:sldId id="259" r:id="rId10"/>
    <p:sldId id="256" r:id="rId11"/>
    <p:sldId id="483" r:id="rId12"/>
    <p:sldId id="457" r:id="rId13"/>
    <p:sldId id="458" r:id="rId14"/>
    <p:sldId id="461" r:id="rId15"/>
    <p:sldId id="459" r:id="rId16"/>
    <p:sldId id="477" r:id="rId17"/>
    <p:sldId id="464" r:id="rId18"/>
    <p:sldId id="479" r:id="rId19"/>
    <p:sldId id="481" r:id="rId20"/>
    <p:sldId id="480" r:id="rId21"/>
    <p:sldId id="460" r:id="rId22"/>
    <p:sldId id="465" r:id="rId23"/>
    <p:sldId id="491" r:id="rId24"/>
    <p:sldId id="466" r:id="rId25"/>
    <p:sldId id="468" r:id="rId26"/>
    <p:sldId id="489" r:id="rId27"/>
    <p:sldId id="494" r:id="rId28"/>
    <p:sldId id="470" r:id="rId29"/>
    <p:sldId id="496" r:id="rId30"/>
    <p:sldId id="497" r:id="rId31"/>
    <p:sldId id="495" r:id="rId32"/>
    <p:sldId id="488" r:id="rId33"/>
    <p:sldId id="467" r:id="rId34"/>
    <p:sldId id="490" r:id="rId35"/>
    <p:sldId id="492" r:id="rId36"/>
    <p:sldId id="471" r:id="rId37"/>
    <p:sldId id="493" r:id="rId38"/>
    <p:sldId id="498" r:id="rId39"/>
    <p:sldId id="475" r:id="rId40"/>
    <p:sldId id="507" r:id="rId41"/>
    <p:sldId id="502" r:id="rId42"/>
    <p:sldId id="503" r:id="rId43"/>
    <p:sldId id="500" r:id="rId44"/>
    <p:sldId id="501" r:id="rId4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97" autoAdjust="0"/>
  </p:normalViewPr>
  <p:slideViewPr>
    <p:cSldViewPr snapToGrid="0">
      <p:cViewPr varScale="1">
        <p:scale>
          <a:sx n="79" d="100"/>
          <a:sy n="79" d="100"/>
        </p:scale>
        <p:origin x="850" y="77"/>
      </p:cViewPr>
      <p:guideLst/>
    </p:cSldViewPr>
  </p:slideViewPr>
  <p:outlineViewPr>
    <p:cViewPr>
      <p:scale>
        <a:sx n="33" d="100"/>
        <a:sy n="33" d="100"/>
      </p:scale>
      <p:origin x="0" y="-23837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C01EF-86AD-4671-ACB8-E42877CCC052}" type="datetimeFigureOut">
              <a:rPr lang="de-DE" smtClean="0"/>
              <a:t>28.07.2022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284BD-06C2-4ACF-9A3F-CF51CA7455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8152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/>
          </a:p>
        </p:txBody>
      </p:sp>
      <p:sp>
        <p:nvSpPr>
          <p:cNvPr id="2150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ED4E44-E75D-409B-88D2-88038FEC84C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/>
          </a:p>
        </p:txBody>
      </p:sp>
      <p:sp>
        <p:nvSpPr>
          <p:cNvPr id="23555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58F2C6-5BEC-4868-8407-A38946F623E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D2259-AC11-438F-8439-432896D938A7}" type="datetime1">
              <a:rPr lang="de-DE"/>
              <a:pPr>
                <a:defRPr/>
              </a:pPr>
              <a:t>28.07.2022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C679C-8401-4E6F-8EBD-01FC7FA77C3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2699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E8001-4E5A-4BB9-A4D6-9D16446CC80F}" type="datetime1">
              <a:rPr lang="de-DE"/>
              <a:pPr>
                <a:defRPr/>
              </a:pPr>
              <a:t>28.07.2022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4B29C-6CBE-4844-8DDE-2FFC0C0949E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7452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583B3-BF35-42DF-858E-28059AAC6A93}" type="datetime1">
              <a:rPr lang="de-DE"/>
              <a:pPr>
                <a:defRPr/>
              </a:pPr>
              <a:t>28.07.2022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E00FD-A98D-45A9-A949-AF84FF59BF3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0647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el und Inhalt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8A056-CC83-45D4-A6B8-E9EFB5EDE619}" type="datetime1">
              <a:rPr lang="de-DE"/>
              <a:pPr>
                <a:defRPr/>
              </a:pPr>
              <a:t>28.07.2022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D970E-0A09-4CCE-93DA-5666FBFC25D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1606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2E28E-1103-4358-9BC5-B9EA7F9EE5FF}" type="datetime1">
              <a:rPr lang="de-DE"/>
              <a:pPr>
                <a:defRPr/>
              </a:pPr>
              <a:t>28.07.2022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1A468-0419-44EA-829B-A8C5AE11029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4215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copyright: 07 / 2008 - G. Willumeit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6C267-4512-44D0-9F08-0102D1D360B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2273907"/>
      </p:ext>
    </p:extLst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40646-73CE-4B17-90F0-F6E2DDC2140A}" type="datetime1">
              <a:rPr lang="de-DE"/>
              <a:pPr>
                <a:defRPr/>
              </a:pPr>
              <a:t>28.07.2022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1AD76-FF80-4A98-902A-5F28B2C954F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5991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8DCD4-8B62-4946-8008-66FA3438DC8E}" type="datetime1">
              <a:rPr lang="de-DE"/>
              <a:pPr>
                <a:defRPr/>
              </a:pPr>
              <a:t>28.07.2022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A9DF3-4F77-465D-8F46-A649BBC5D9C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3063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20FCD-6A57-49F9-A086-17E70A3E3F46}" type="datetime1">
              <a:rPr lang="de-DE"/>
              <a:pPr>
                <a:defRPr/>
              </a:pPr>
              <a:t>28.07.2022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AFC0F-5E05-450B-8C23-531A5A7E2E4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1288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B5C3A-AF23-4502-B586-3515D21447D4}" type="datetime1">
              <a:rPr lang="de-DE"/>
              <a:pPr>
                <a:defRPr/>
              </a:pPr>
              <a:t>28.07.2022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29025-26A1-4E4B-8BC9-28A5F7C150D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5834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379AE-6889-4BCC-A0D2-300E2E1747FC}" type="datetime1">
              <a:rPr lang="de-DE"/>
              <a:pPr>
                <a:defRPr/>
              </a:pPr>
              <a:t>28.07.2022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000A1-A910-42F6-9A97-900BF4F17A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2718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36FB2-E7B3-4FCE-BCFE-630DA02539D5}" type="datetime1">
              <a:rPr lang="de-DE"/>
              <a:pPr>
                <a:defRPr/>
              </a:pPr>
              <a:t>28.07.2022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8645D-B2C2-40D1-9387-DDCB2FDE928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1850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C85E0-8642-4CBA-9218-E2E552B408C6}" type="datetime1">
              <a:rPr lang="de-DE"/>
              <a:pPr>
                <a:defRPr/>
              </a:pPr>
              <a:t>28.07.2022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4BA31-1400-44CD-B569-2DB07CCB587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4290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EA5E4-A775-44EE-A927-82AB43CE26A0}" type="datetime1">
              <a:rPr lang="de-DE"/>
              <a:pPr>
                <a:defRPr/>
              </a:pPr>
              <a:t>28.07.2022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9FF94-BB9E-46D2-B383-AC1160BCEA6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6596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FB23177-7CF8-455E-9733-ACA30D623EC3}" type="datetime1">
              <a:rPr lang="de-DE"/>
              <a:pPr>
                <a:defRPr/>
              </a:pPr>
              <a:t>28.07.2022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2148B83-8D33-44BE-81DC-300644CC40A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2087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C89B905-E54D-59FD-64DA-1FE62C729D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745" y="895927"/>
            <a:ext cx="11305309" cy="2678547"/>
          </a:xfrm>
        </p:spPr>
        <p:txBody>
          <a:bodyPr>
            <a:noAutofit/>
          </a:bodyPr>
          <a:lstStyle/>
          <a:p>
            <a: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Referat zur VBS – Tagung</a:t>
            </a:r>
            <a:b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Barrierefreiheit für ALLE im öffentlichen Raum</a:t>
            </a:r>
            <a:br>
              <a:rPr lang="de-DE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Möglichkeiten – Chancen – Forderungen des</a:t>
            </a:r>
            <a:b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barrierefreien Bauens und Gestaltens</a:t>
            </a:r>
            <a:b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Marburg, 20. bis 21. Juni 2022</a:t>
            </a:r>
            <a:b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e-DE" sz="28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EC085CC-D9DF-C291-1876-FD63B226CE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617" y="4064000"/>
            <a:ext cx="11471564" cy="2341418"/>
          </a:xfrm>
        </p:spPr>
        <p:txBody>
          <a:bodyPr/>
          <a:lstStyle/>
          <a:p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Blinden – und sehbehindertenspezifische Barrierefreiheit auf dem </a:t>
            </a:r>
            <a:b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Bahnhofsvorplatz und auf dem </a:t>
            </a:r>
            <a:b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Busbahnhof am Marburger Hauptbahnhof</a:t>
            </a:r>
          </a:p>
          <a:p>
            <a:r>
              <a:rPr lang="de-DE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Gert Willumeit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707506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9018880-C264-145D-8ABC-8F36D9AAA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696912"/>
          </a:xfrm>
        </p:spPr>
        <p:txBody>
          <a:bodyPr>
            <a:normAutofit/>
          </a:bodyPr>
          <a:lstStyle/>
          <a:p>
            <a:pPr algn="ctr"/>
            <a: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Eingangstreppe, Querung und Lichtsignalanlage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902D78CB-1300-6678-8B56-9E7B91A1DA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2"/>
            <a:ext cx="6200775" cy="5440359"/>
          </a:xfr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F982534-BAAA-1749-F1CA-F9D7B3824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1774" y="1143003"/>
            <a:ext cx="5448301" cy="54403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2400" dirty="0">
              <a:solidFill>
                <a:srgbClr val="FFFF00"/>
              </a:solidFill>
            </a:endParaRPr>
          </a:p>
          <a:p>
            <a:r>
              <a:rPr lang="de-DE" sz="2400" dirty="0">
                <a:solidFill>
                  <a:srgbClr val="FFFF00"/>
                </a:solidFill>
              </a:rPr>
              <a:t>jedes Detail, muss im Einzelnen erkennbar, reflektierbar und korrigierbar sein </a:t>
            </a:r>
          </a:p>
          <a:p>
            <a:r>
              <a:rPr lang="de-DE" sz="2400" dirty="0">
                <a:solidFill>
                  <a:srgbClr val="FFFF00"/>
                </a:solidFill>
              </a:rPr>
              <a:t>der Maßstab des Ausführungsplanes sollte daher 1 : 250 sein</a:t>
            </a:r>
          </a:p>
          <a:p>
            <a:r>
              <a:rPr lang="de-DE" sz="2400" dirty="0">
                <a:solidFill>
                  <a:srgbClr val="FFFF00"/>
                </a:solidFill>
              </a:rPr>
              <a:t>Länge, Tiefe und Breite der Bodenindikatoren</a:t>
            </a:r>
          </a:p>
          <a:p>
            <a:r>
              <a:rPr lang="de-DE" sz="2400" dirty="0">
                <a:solidFill>
                  <a:srgbClr val="FFFF00"/>
                </a:solidFill>
              </a:rPr>
              <a:t>taktiler und optischer Kontrast</a:t>
            </a:r>
          </a:p>
          <a:p>
            <a:r>
              <a:rPr lang="de-DE" sz="2400" dirty="0">
                <a:solidFill>
                  <a:srgbClr val="FFFF00"/>
                </a:solidFill>
              </a:rPr>
              <a:t>Höhe der </a:t>
            </a:r>
            <a:r>
              <a:rPr lang="de-DE" sz="2400" u="sng" dirty="0">
                <a:solidFill>
                  <a:srgbClr val="FFFF00"/>
                </a:solidFill>
              </a:rPr>
              <a:t>Bordsteinkanten</a:t>
            </a:r>
            <a:r>
              <a:rPr lang="de-DE" sz="2400" dirty="0">
                <a:solidFill>
                  <a:srgbClr val="FFFF00"/>
                </a:solidFill>
              </a:rPr>
              <a:t> – insbes.</a:t>
            </a:r>
          </a:p>
          <a:p>
            <a:pPr marL="0" indent="0">
              <a:buNone/>
            </a:pPr>
            <a:r>
              <a:rPr lang="de-DE" sz="2400" dirty="0">
                <a:solidFill>
                  <a:srgbClr val="FFFF00"/>
                </a:solidFill>
              </a:rPr>
              <a:t>      neben der sog. Nullabsenkung</a:t>
            </a:r>
          </a:p>
          <a:p>
            <a:pPr marL="0" indent="0">
              <a:buNone/>
            </a:pPr>
            <a:endParaRPr lang="de-DE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480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A8A3B3-B6C6-EA50-85A2-E42D0B22C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solidFill>
                  <a:srgbClr val="FFFF00"/>
                </a:solidFill>
              </a:rPr>
              <a:t>https://barrierefreie-mobilitaet.de/publikationen/</a:t>
            </a:r>
            <a:endParaRPr lang="de-DE" sz="2800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F4B0B744-C555-9623-49F6-5CB5CC0697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" y="1417638"/>
            <a:ext cx="5924784" cy="4762799"/>
          </a:xfrm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34E64FD6-A2EB-E771-BB46-9A54E17C99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599" y="1428453"/>
            <a:ext cx="5958163" cy="4762798"/>
          </a:xfr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CDB2E5-C108-5611-8EB9-EB4CFE9F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FC0F-5E05-450B-8C23-531A5A7E2E40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684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5BB731F9-2819-09FE-E1FB-0CC9B9418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4"/>
            <a:ext cx="10972800" cy="1267403"/>
          </a:xfrm>
        </p:spPr>
        <p:txBody>
          <a:bodyPr/>
          <a:lstStyle/>
          <a:p>
            <a:br>
              <a:rPr lang="de-DE" sz="2800" dirty="0">
                <a:solidFill>
                  <a:srgbClr val="FFFF00"/>
                </a:solidFill>
              </a:rPr>
            </a:br>
            <a:r>
              <a:rPr lang="de-DE" sz="2800" dirty="0">
                <a:solidFill>
                  <a:srgbClr val="FFFF00"/>
                </a:solidFill>
              </a:rPr>
              <a:t>B. der Bahnhofsvorplatz – 2 Leitsysteme</a:t>
            </a:r>
            <a:br>
              <a:rPr lang="de-DE" sz="2800" dirty="0">
                <a:solidFill>
                  <a:srgbClr val="FFFF00"/>
                </a:solidFill>
              </a:rPr>
            </a:br>
            <a:r>
              <a:rPr lang="de-DE" sz="2800" dirty="0">
                <a:solidFill>
                  <a:srgbClr val="FFFF00"/>
                </a:solidFill>
              </a:rPr>
              <a:t>a) Hauptausgang und Businsel</a:t>
            </a:r>
            <a:br>
              <a:rPr lang="de-DE" sz="2400" dirty="0">
                <a:solidFill>
                  <a:srgbClr val="FFFF00"/>
                </a:solidFill>
              </a:rPr>
            </a:br>
            <a:endParaRPr lang="de-D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EEA42BF-3A25-9D21-A7EB-95C0B45FD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FC0F-5E05-450B-8C23-531A5A7E2E40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pic>
        <p:nvPicPr>
          <p:cNvPr id="7" name="Inhaltsplatzhalter 6" descr="Ein Bild, das Text, Gebäude, draußen enthält.&#10;&#10;Automatisch generierte Beschreibung">
            <a:extLst>
              <a:ext uri="{FF2B5EF4-FFF2-40B4-BE49-F238E27FC236}">
                <a16:creationId xmlns:a16="http://schemas.microsoft.com/office/drawing/2014/main" id="{160AE952-7560-5C51-525B-CCC47248095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48598" y="2315485"/>
            <a:ext cx="4983956" cy="3737530"/>
          </a:xfrm>
        </p:spPr>
      </p:pic>
      <p:pic>
        <p:nvPicPr>
          <p:cNvPr id="10" name="Grafik 9" descr="Ein Bild, das Text, draußen enthält.&#10;&#10;Automatisch generierte Beschreibung">
            <a:extLst>
              <a:ext uri="{FF2B5EF4-FFF2-40B4-BE49-F238E27FC236}">
                <a16:creationId xmlns:a16="http://schemas.microsoft.com/office/drawing/2014/main" id="{0088BDD9-FEAD-8363-B473-9DDA399A3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6" y="4105072"/>
            <a:ext cx="4063529" cy="2571156"/>
          </a:xfrm>
          <a:prstGeom prst="rect">
            <a:avLst/>
          </a:prstGeom>
        </p:spPr>
      </p:pic>
      <p:pic>
        <p:nvPicPr>
          <p:cNvPr id="12" name="Grafik 11" descr="Ein Bild, das Gebäude, Tor enthält.&#10;&#10;Automatisch generierte Beschreibung">
            <a:extLst>
              <a:ext uri="{FF2B5EF4-FFF2-40B4-BE49-F238E27FC236}">
                <a16:creationId xmlns:a16="http://schemas.microsoft.com/office/drawing/2014/main" id="{A8AAB68D-E60C-9CA0-6851-1041E0373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9978" y="2234908"/>
            <a:ext cx="4983958" cy="389868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7683802-EDE1-4DD6-BA78-48D434B10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5" y="1430302"/>
            <a:ext cx="4063530" cy="224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92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0EAA4D8-4FE1-735E-4C4C-16893D17B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1"/>
            <a:ext cx="10972800" cy="990315"/>
          </a:xfrm>
        </p:spPr>
        <p:txBody>
          <a:bodyPr/>
          <a:lstStyle/>
          <a:p>
            <a:r>
              <a:rPr lang="de-DE" sz="2800" dirty="0">
                <a:solidFill>
                  <a:srgbClr val="FFFF00"/>
                </a:solidFill>
              </a:rPr>
              <a:t>G. Sondersituation auf dem Treppenabsatz </a:t>
            </a:r>
            <a:br>
              <a:rPr lang="de-DE" sz="2400" dirty="0">
                <a:solidFill>
                  <a:srgbClr val="FFFF00"/>
                </a:solidFill>
              </a:rPr>
            </a:br>
            <a:r>
              <a:rPr lang="de-DE" sz="2400" dirty="0">
                <a:solidFill>
                  <a:srgbClr val="FFFF00"/>
                </a:solidFill>
              </a:rPr>
              <a:t>– nicht-DIN-konforme Lösung zur</a:t>
            </a:r>
            <a:br>
              <a:rPr lang="de-DE" sz="2400" dirty="0">
                <a:solidFill>
                  <a:srgbClr val="FFFF00"/>
                </a:solidFill>
              </a:rPr>
            </a:br>
            <a:r>
              <a:rPr lang="de-DE" sz="2400" dirty="0">
                <a:solidFill>
                  <a:srgbClr val="FFFF00"/>
                </a:solidFill>
              </a:rPr>
              <a:t>Optimierung der taktilen Wahrnehmbarkeit und Eindeutigkeit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8437DB1-0A6B-6197-1444-053067AFD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FC0F-5E05-450B-8C23-531A5A7E2E40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pic>
        <p:nvPicPr>
          <p:cNvPr id="21" name="Inhaltsplatzhalter 20" descr="Ein Bild, das draußen, Boden, Bürgersteig, Straße enthält.&#10;&#10;Automatisch generierte Beschreibung">
            <a:extLst>
              <a:ext uri="{FF2B5EF4-FFF2-40B4-BE49-F238E27FC236}">
                <a16:creationId xmlns:a16="http://schemas.microsoft.com/office/drawing/2014/main" id="{79074691-0412-9D98-CFF1-3921242CED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382" y="1391054"/>
            <a:ext cx="5449456" cy="5300050"/>
          </a:xfrm>
        </p:spPr>
      </p:pic>
      <p:pic>
        <p:nvPicPr>
          <p:cNvPr id="7" name="Inhaltsplatzhalter 6" descr="Ein Bild, das Toilette, Badezimmer, gefliest enthält.&#10;&#10;Automatisch generierte Beschreibung">
            <a:extLst>
              <a:ext uri="{FF2B5EF4-FFF2-40B4-BE49-F238E27FC236}">
                <a16:creationId xmlns:a16="http://schemas.microsoft.com/office/drawing/2014/main" id="{3A6B8AA9-C37F-945A-4990-E5C37B045B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537" y="1316353"/>
            <a:ext cx="5300051" cy="5449454"/>
          </a:xfrm>
        </p:spPr>
      </p:pic>
    </p:spTree>
    <p:extLst>
      <p:ext uri="{BB962C8B-B14F-4D97-AF65-F5344CB8AC3E}">
        <p14:creationId xmlns:p14="http://schemas.microsoft.com/office/powerpoint/2010/main" val="3028485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FE69740-BBCB-0546-75CE-EA829C8B1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11285"/>
            <a:ext cx="10972800" cy="982494"/>
          </a:xfrm>
        </p:spPr>
        <p:txBody>
          <a:bodyPr/>
          <a:lstStyle/>
          <a:p>
            <a:r>
              <a:rPr lang="de-DE" sz="2800" dirty="0">
                <a:solidFill>
                  <a:srgbClr val="FFFF00"/>
                </a:solidFill>
              </a:rPr>
              <a:t>B. der Bahnhofsvorplatz – 2 Leitsysteme </a:t>
            </a:r>
            <a:br>
              <a:rPr lang="de-DE" sz="2800" dirty="0">
                <a:solidFill>
                  <a:srgbClr val="FFFF00"/>
                </a:solidFill>
              </a:rPr>
            </a:br>
            <a:r>
              <a:rPr lang="de-DE" sz="2800" dirty="0">
                <a:solidFill>
                  <a:srgbClr val="FFFF00"/>
                </a:solidFill>
              </a:rPr>
              <a:t>a) Hauptausgang und Businsel</a:t>
            </a:r>
            <a:br>
              <a:rPr lang="de-DE" sz="2800" dirty="0">
                <a:solidFill>
                  <a:srgbClr val="FFFF00"/>
                </a:solidFill>
              </a:rPr>
            </a:br>
            <a:r>
              <a:rPr lang="de-DE" sz="2000" dirty="0">
                <a:solidFill>
                  <a:srgbClr val="FFFF00"/>
                </a:solidFill>
              </a:rPr>
              <a:t>Führung zur gesicherten Querung mit differenzierter Bordhöhe </a:t>
            </a:r>
            <a:br>
              <a:rPr lang="de-DE" sz="2000" dirty="0">
                <a:solidFill>
                  <a:srgbClr val="FFFF00"/>
                </a:solidFill>
              </a:rPr>
            </a:br>
            <a:r>
              <a:rPr lang="de-DE" sz="2000" dirty="0">
                <a:solidFill>
                  <a:srgbClr val="FFFF00"/>
                </a:solidFill>
              </a:rPr>
              <a:t>nicht-DIN-konform aber DIN-adäquat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905C95E-A9E7-9CD3-9084-3D1387C9C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FC0F-5E05-450B-8C23-531A5A7E2E40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pic>
        <p:nvPicPr>
          <p:cNvPr id="9" name="Inhaltsplatzhalter 6" descr="Ein Bild, das Text, Gebäude, draußen enthält.&#10;&#10;Automatisch generierte Beschreibung">
            <a:extLst>
              <a:ext uri="{FF2B5EF4-FFF2-40B4-BE49-F238E27FC236}">
                <a16:creationId xmlns:a16="http://schemas.microsoft.com/office/drawing/2014/main" id="{6BA33CC0-8AE7-8549-0C76-F588847734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5503" y="2103564"/>
            <a:ext cx="5116411" cy="4119418"/>
          </a:xfrm>
        </p:spPr>
      </p:pic>
      <p:pic>
        <p:nvPicPr>
          <p:cNvPr id="10" name="Inhaltsplatzhalter 10" descr="Ein Bild, das Gebäude, draußen, Weg, gefliest enthält.&#10;&#10;Automatisch generierte Beschreibung">
            <a:extLst>
              <a:ext uri="{FF2B5EF4-FFF2-40B4-BE49-F238E27FC236}">
                <a16:creationId xmlns:a16="http://schemas.microsoft.com/office/drawing/2014/main" id="{2C4B9778-280A-E378-C25B-CEB2387B4A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5399" y="2103561"/>
            <a:ext cx="5116411" cy="4119419"/>
          </a:xfrm>
        </p:spPr>
      </p:pic>
    </p:spTree>
    <p:extLst>
      <p:ext uri="{BB962C8B-B14F-4D97-AF65-F5344CB8AC3E}">
        <p14:creationId xmlns:p14="http://schemas.microsoft.com/office/powerpoint/2010/main" val="2709812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4CB3247-60DC-B5A1-F50C-2B5350C3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4"/>
            <a:ext cx="10972800" cy="596106"/>
          </a:xfrm>
        </p:spPr>
        <p:txBody>
          <a:bodyPr/>
          <a:lstStyle/>
          <a:p>
            <a: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die Lichtsignalanlage als sog. „Dunkelampel“ oder „Schlafampel“</a:t>
            </a:r>
            <a:endParaRPr lang="de-DE" sz="2800" dirty="0"/>
          </a:p>
        </p:txBody>
      </p:sp>
      <p:pic>
        <p:nvPicPr>
          <p:cNvPr id="11" name="Inhaltsplatzhalter 10" descr="Ein Bild, das Gebäude, draußen, Weg, gefliest enthält.&#10;&#10;Automatisch generierte Beschreibung">
            <a:extLst>
              <a:ext uri="{FF2B5EF4-FFF2-40B4-BE49-F238E27FC236}">
                <a16:creationId xmlns:a16="http://schemas.microsoft.com/office/drawing/2014/main" id="{B36C3A54-4299-1509-C85F-06205A8A18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897" y="1285337"/>
            <a:ext cx="5529625" cy="4793672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1803D2-3860-C390-C7E5-497FE6CC7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41AD76-FF80-4A98-902A-5F28B2C954F6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pic>
        <p:nvPicPr>
          <p:cNvPr id="13" name="Inhaltsplatzhalter 12" descr="Ein Bild, das Text, drinnen enthält.&#10;&#10;Automatisch generierte Beschreibung">
            <a:extLst>
              <a:ext uri="{FF2B5EF4-FFF2-40B4-BE49-F238E27FC236}">
                <a16:creationId xmlns:a16="http://schemas.microsoft.com/office/drawing/2014/main" id="{BA0C664B-BA59-EB80-494F-61A622B7CA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0604" y="1285338"/>
            <a:ext cx="5529625" cy="4793674"/>
          </a:xfrm>
        </p:spPr>
      </p:pic>
    </p:spTree>
    <p:extLst>
      <p:ext uri="{BB962C8B-B14F-4D97-AF65-F5344CB8AC3E}">
        <p14:creationId xmlns:p14="http://schemas.microsoft.com/office/powerpoint/2010/main" val="3302734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4CB3247-60DC-B5A1-F50C-2B5350C3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4"/>
            <a:ext cx="10972800" cy="596106"/>
          </a:xfrm>
        </p:spPr>
        <p:txBody>
          <a:bodyPr/>
          <a:lstStyle/>
          <a:p>
            <a: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die Lichtsignalanlage als sog. „Dunkelampel“ oder „Schlafampel“</a:t>
            </a:r>
            <a:endParaRPr lang="de-DE" sz="2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1803D2-3860-C390-C7E5-497FE6CC7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41AD76-FF80-4A98-902A-5F28B2C954F6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pic>
        <p:nvPicPr>
          <p:cNvPr id="9" name="Inhaltsplatzhalter 8" descr="Ein Bild, das Himmel, Transport, Licht enthält.&#10;&#10;Automatisch generierte Beschreibung">
            <a:extLst>
              <a:ext uri="{FF2B5EF4-FFF2-40B4-BE49-F238E27FC236}">
                <a16:creationId xmlns:a16="http://schemas.microsoft.com/office/drawing/2014/main" id="{8CA33BAD-D170-099E-A1A0-D35C421468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114" y="1675242"/>
            <a:ext cx="5569590" cy="4174836"/>
          </a:xfrm>
        </p:spPr>
      </p:pic>
      <p:pic>
        <p:nvPicPr>
          <p:cNvPr id="12" name="Grafik 11" descr="Ein Bild, das Himmel, Transport enthält.&#10;&#10;Automatisch generierte Beschreibung">
            <a:extLst>
              <a:ext uri="{FF2B5EF4-FFF2-40B4-BE49-F238E27FC236}">
                <a16:creationId xmlns:a16="http://schemas.microsoft.com/office/drawing/2014/main" id="{ADB92B44-4696-409E-B1F1-E8A57DBDF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0957" y="1664480"/>
            <a:ext cx="5581895" cy="418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81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5177E0-8247-1C8B-FA95-333E1AE29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17" y="136524"/>
            <a:ext cx="11748655" cy="916421"/>
          </a:xfrm>
        </p:spPr>
        <p:txBody>
          <a:bodyPr/>
          <a:lstStyle/>
          <a:p>
            <a: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„zusätzlicher Anforderungstaster“ an der Dunkelampel </a:t>
            </a:r>
            <a:b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nach DIN 32981 </a:t>
            </a:r>
          </a:p>
        </p:txBody>
      </p:sp>
      <p:pic>
        <p:nvPicPr>
          <p:cNvPr id="7" name="Inhaltsplatzhalter 6" descr="Ein Bild, das Text, Gebäude, draußen, Straße enthält.&#10;&#10;Automatisch generierte Beschreibung">
            <a:extLst>
              <a:ext uri="{FF2B5EF4-FFF2-40B4-BE49-F238E27FC236}">
                <a16:creationId xmlns:a16="http://schemas.microsoft.com/office/drawing/2014/main" id="{445883F4-FB7D-A280-5076-BB6AA07445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878" y="1883210"/>
            <a:ext cx="5406351" cy="4054763"/>
          </a:xfrm>
        </p:spPr>
      </p:pic>
      <p:pic>
        <p:nvPicPr>
          <p:cNvPr id="9" name="Inhaltsplatzhalter 8" descr="Ein Bild, das Text, Himmel, draußen, gelb enthält.&#10;&#10;Automatisch generierte Beschreibung">
            <a:extLst>
              <a:ext uri="{FF2B5EF4-FFF2-40B4-BE49-F238E27FC236}">
                <a16:creationId xmlns:a16="http://schemas.microsoft.com/office/drawing/2014/main" id="{0FFC1CB4-46E0-0B98-964A-BD8934298C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5886" y="1885330"/>
            <a:ext cx="5406351" cy="4054763"/>
          </a:xfr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ACE55D6-5B5F-79FD-2472-D317938D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FC0F-5E05-450B-8C23-531A5A7E2E40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4408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555979B-28AC-C422-3EAF-AACE74201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563" y="136521"/>
            <a:ext cx="11720945" cy="676279"/>
          </a:xfrm>
        </p:spPr>
        <p:txBody>
          <a:bodyPr/>
          <a:lstStyle/>
          <a:p>
            <a:r>
              <a:rPr lang="de-DE" sz="2800" dirty="0">
                <a:solidFill>
                  <a:srgbClr val="FFFF00"/>
                </a:solidFill>
              </a:rPr>
              <a:t>D. </a:t>
            </a:r>
            <a:r>
              <a:rPr lang="de-DE" sz="2800" u="sng" dirty="0">
                <a:solidFill>
                  <a:srgbClr val="FFFF00"/>
                </a:solidFill>
              </a:rPr>
              <a:t>Busbahnhof: </a:t>
            </a:r>
            <a:r>
              <a:rPr lang="de-DE" sz="2800" dirty="0">
                <a:solidFill>
                  <a:srgbClr val="FFFF00"/>
                </a:solidFill>
              </a:rPr>
              <a:t>die Systematik des Blindenleitsystems</a:t>
            </a:r>
            <a:br>
              <a:rPr lang="de-DE" sz="2800" dirty="0">
                <a:solidFill>
                  <a:srgbClr val="FFFF00"/>
                </a:solidFill>
              </a:rPr>
            </a:br>
            <a:r>
              <a:rPr lang="de-DE" sz="2800" dirty="0">
                <a:solidFill>
                  <a:srgbClr val="FFFF00"/>
                </a:solidFill>
              </a:rPr>
              <a:t>Perspektive vom Hauptausgang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0D50A08-8937-D03C-A7C4-62EAFD1A2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000A1-A910-42F6-9A97-900BF4F17A0E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pic>
        <p:nvPicPr>
          <p:cNvPr id="10" name="Grafik 9" descr="Ein Bild, das Text, Gebäude, Stadt enthält.&#10;&#10;Automatisch generierte Beschreibung">
            <a:extLst>
              <a:ext uri="{FF2B5EF4-FFF2-40B4-BE49-F238E27FC236}">
                <a16:creationId xmlns:a16="http://schemas.microsoft.com/office/drawing/2014/main" id="{EAD69D47-A384-16E2-DEC6-30CE5B3D5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4728" y="2042920"/>
            <a:ext cx="5751661" cy="3605433"/>
          </a:xfrm>
          <a:prstGeom prst="rect">
            <a:avLst/>
          </a:prstGeom>
        </p:spPr>
      </p:pic>
      <p:pic>
        <p:nvPicPr>
          <p:cNvPr id="12" name="Grafik 11" descr="Ein Bild, das Text, gefliest enthält.&#10;&#10;Automatisch generierte Beschreibung">
            <a:extLst>
              <a:ext uri="{FF2B5EF4-FFF2-40B4-BE49-F238E27FC236}">
                <a16:creationId xmlns:a16="http://schemas.microsoft.com/office/drawing/2014/main" id="{42A4AD5C-8E74-8AE0-CE4F-1F6127ADF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3057" y="1829337"/>
            <a:ext cx="5751662" cy="4032615"/>
          </a:xfrm>
          <a:prstGeom prst="rect">
            <a:avLst/>
          </a:prstGeom>
        </p:spPr>
      </p:pic>
      <p:pic>
        <p:nvPicPr>
          <p:cNvPr id="5" name="Grafik 4" descr="Ein Bild, das Gebäude, drinnen, gefliest, schmutzig enthält.&#10;&#10;Automatisch generierte Beschreibung">
            <a:extLst>
              <a:ext uri="{FF2B5EF4-FFF2-40B4-BE49-F238E27FC236}">
                <a16:creationId xmlns:a16="http://schemas.microsoft.com/office/drawing/2014/main" id="{1154B902-0272-378C-BB3A-A8F63E242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8067" y="1764677"/>
            <a:ext cx="5751664" cy="416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26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555979B-28AC-C422-3EAF-AACE74201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563" y="136521"/>
            <a:ext cx="11720945" cy="676279"/>
          </a:xfrm>
        </p:spPr>
        <p:txBody>
          <a:bodyPr/>
          <a:lstStyle/>
          <a:p>
            <a:r>
              <a:rPr lang="de-DE" sz="2800" dirty="0">
                <a:solidFill>
                  <a:srgbClr val="FFFF00"/>
                </a:solidFill>
              </a:rPr>
              <a:t>D. </a:t>
            </a:r>
            <a:r>
              <a:rPr lang="de-DE" sz="2800" u="sng" dirty="0">
                <a:solidFill>
                  <a:srgbClr val="FFFF00"/>
                </a:solidFill>
              </a:rPr>
              <a:t>Busbahnhof: </a:t>
            </a:r>
            <a:r>
              <a:rPr lang="de-DE" sz="2800" dirty="0">
                <a:solidFill>
                  <a:srgbClr val="FFFF00"/>
                </a:solidFill>
              </a:rPr>
              <a:t>die Systematik des Blindenleitsystems</a:t>
            </a:r>
            <a:br>
              <a:rPr lang="de-DE" sz="2800" dirty="0">
                <a:solidFill>
                  <a:srgbClr val="FFFF00"/>
                </a:solidFill>
              </a:rPr>
            </a:br>
            <a:r>
              <a:rPr lang="de-DE" sz="2800" dirty="0">
                <a:solidFill>
                  <a:srgbClr val="FFFF00"/>
                </a:solidFill>
              </a:rPr>
              <a:t>Perspektive zum Hauptausgang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0D50A08-8937-D03C-A7C4-62EAFD1A2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000A1-A910-42F6-9A97-900BF4F17A0E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6465FF0-1DD2-3AB5-60A7-03DE0F385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0217" y="1623827"/>
            <a:ext cx="5629937" cy="4347269"/>
          </a:xfrm>
          <a:prstGeom prst="rect">
            <a:avLst/>
          </a:prstGeom>
        </p:spPr>
      </p:pic>
      <p:pic>
        <p:nvPicPr>
          <p:cNvPr id="7" name="Grafik 6" descr="Ein Bild, das drinnen, gefliest enthält.&#10;&#10;Automatisch generierte Beschreibung">
            <a:extLst>
              <a:ext uri="{FF2B5EF4-FFF2-40B4-BE49-F238E27FC236}">
                <a16:creationId xmlns:a16="http://schemas.microsoft.com/office/drawing/2014/main" id="{5485EF34-2D1A-B110-AD65-698E9E5E9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2632" y="1623828"/>
            <a:ext cx="5629936" cy="434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17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23C8548-C9F3-D7F1-354C-636FB7B40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517236"/>
          </a:xfrm>
        </p:spPr>
        <p:txBody>
          <a:bodyPr/>
          <a:lstStyle/>
          <a:p>
            <a:r>
              <a:rPr lang="de-DE" sz="2800" dirty="0">
                <a:solidFill>
                  <a:srgbClr val="FFFF00"/>
                </a:solidFill>
              </a:rPr>
              <a:t>Taktiler Plan mit optischen Kontrasten in der Haupthalle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C729216-4A88-345C-ECF3-BB14C6F04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8645D-B2C2-40D1-9387-DDCB2FDE9283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A6E86313-C9C0-34FF-DAAB-71877FF0A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3881" y="871539"/>
            <a:ext cx="6204237" cy="549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15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555979B-28AC-C422-3EAF-AACE74201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563" y="136521"/>
            <a:ext cx="11720945" cy="676279"/>
          </a:xfrm>
        </p:spPr>
        <p:txBody>
          <a:bodyPr/>
          <a:lstStyle/>
          <a:p>
            <a:r>
              <a:rPr lang="de-DE" sz="2800" dirty="0">
                <a:solidFill>
                  <a:srgbClr val="FFFF00"/>
                </a:solidFill>
              </a:rPr>
              <a:t>E.  1 </a:t>
            </a:r>
            <a:r>
              <a:rPr lang="de-DE" sz="2800" u="sng" dirty="0">
                <a:solidFill>
                  <a:srgbClr val="FFFF00"/>
                </a:solidFill>
              </a:rPr>
              <a:t>Bushaltestelle</a:t>
            </a:r>
            <a:r>
              <a:rPr lang="de-DE" sz="2800" dirty="0">
                <a:solidFill>
                  <a:srgbClr val="FFFF00"/>
                </a:solidFill>
              </a:rPr>
              <a:t> von 6 Bushaltestellen </a:t>
            </a:r>
            <a:br>
              <a:rPr lang="de-DE" sz="2800" dirty="0">
                <a:solidFill>
                  <a:srgbClr val="FFFF00"/>
                </a:solidFill>
              </a:rPr>
            </a:br>
            <a:r>
              <a:rPr lang="de-DE" sz="2800" dirty="0">
                <a:solidFill>
                  <a:srgbClr val="FFFF00"/>
                </a:solidFill>
              </a:rPr>
              <a:t>allgemeines DFI für alle Haltestellen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0D50A08-8937-D03C-A7C4-62EAFD1A2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000A1-A910-42F6-9A97-900BF4F17A0E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pic>
        <p:nvPicPr>
          <p:cNvPr id="11" name="Grafik 10" descr="Ein Bild, das Text, gefliest enthält.&#10;&#10;Automatisch generierte Beschreibung">
            <a:extLst>
              <a:ext uri="{FF2B5EF4-FFF2-40B4-BE49-F238E27FC236}">
                <a16:creationId xmlns:a16="http://schemas.microsoft.com/office/drawing/2014/main" id="{35CB3B5A-00DF-4B5F-B790-A3C9B2835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6010" y="1642431"/>
            <a:ext cx="5498053" cy="4294910"/>
          </a:xfrm>
          <a:prstGeom prst="rect">
            <a:avLst/>
          </a:prstGeom>
        </p:spPr>
      </p:pic>
      <p:pic>
        <p:nvPicPr>
          <p:cNvPr id="13" name="Grafik 12" descr="Ein Bild, das Text, drinnen enthält.&#10;&#10;Automatisch generierte Beschreibung">
            <a:extLst>
              <a:ext uri="{FF2B5EF4-FFF2-40B4-BE49-F238E27FC236}">
                <a16:creationId xmlns:a16="http://schemas.microsoft.com/office/drawing/2014/main" id="{A110322A-EE1A-B571-35D7-484E2398B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206" y="1040859"/>
            <a:ext cx="7050233" cy="54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47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555979B-28AC-C422-3EAF-AACE74201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563" y="136521"/>
            <a:ext cx="11720945" cy="676279"/>
          </a:xfrm>
        </p:spPr>
        <p:txBody>
          <a:bodyPr/>
          <a:lstStyle/>
          <a:p>
            <a:r>
              <a:rPr lang="de-DE" sz="2800" dirty="0">
                <a:solidFill>
                  <a:srgbClr val="FFFF00"/>
                </a:solidFill>
              </a:rPr>
              <a:t>E.  1 </a:t>
            </a:r>
            <a:r>
              <a:rPr lang="de-DE" sz="2800" u="sng" dirty="0">
                <a:solidFill>
                  <a:srgbClr val="FFFF00"/>
                </a:solidFill>
              </a:rPr>
              <a:t>Bushaltestelle</a:t>
            </a:r>
            <a:r>
              <a:rPr lang="de-DE" sz="2800" dirty="0">
                <a:solidFill>
                  <a:srgbClr val="FFFF00"/>
                </a:solidFill>
              </a:rPr>
              <a:t> von 6 Bushaltestellen</a:t>
            </a:r>
            <a:br>
              <a:rPr lang="de-DE" sz="2800" dirty="0">
                <a:solidFill>
                  <a:srgbClr val="FFFF00"/>
                </a:solidFill>
              </a:rPr>
            </a:br>
            <a:r>
              <a:rPr lang="de-DE" sz="2800" dirty="0">
                <a:solidFill>
                  <a:srgbClr val="FFFF00"/>
                </a:solidFill>
              </a:rPr>
              <a:t>Bushaltestelle mit Dynamischer-Fahrgast-Information (DFI)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0D50A08-8937-D03C-A7C4-62EAFD1A2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000A1-A910-42F6-9A97-900BF4F17A0E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pic>
        <p:nvPicPr>
          <p:cNvPr id="8" name="Grafik 7" descr="Ein Bild, das Text, Gebäude, draußen enthält.&#10;&#10;Automatisch generierte Beschreibung">
            <a:extLst>
              <a:ext uri="{FF2B5EF4-FFF2-40B4-BE49-F238E27FC236}">
                <a16:creationId xmlns:a16="http://schemas.microsoft.com/office/drawing/2014/main" id="{53BC519B-8EE9-2824-9AA8-BC18B3897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9187" y="1510587"/>
            <a:ext cx="5751662" cy="4670117"/>
          </a:xfrm>
          <a:prstGeom prst="rect">
            <a:avLst/>
          </a:prstGeom>
        </p:spPr>
      </p:pic>
      <p:pic>
        <p:nvPicPr>
          <p:cNvPr id="10" name="Grafik 9" descr="Ein Bild, das Text, Gebäude, Stadt enthält.&#10;&#10;Automatisch generierte Beschreibung">
            <a:extLst>
              <a:ext uri="{FF2B5EF4-FFF2-40B4-BE49-F238E27FC236}">
                <a16:creationId xmlns:a16="http://schemas.microsoft.com/office/drawing/2014/main" id="{EAD69D47-A384-16E2-DEC6-30CE5B3D5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798" y="1480181"/>
            <a:ext cx="5751661" cy="477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26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F05123A-3F04-B19B-0420-F814CBA84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53243"/>
          </a:xfrm>
        </p:spPr>
        <p:txBody>
          <a:bodyPr/>
          <a:lstStyle/>
          <a:p>
            <a:r>
              <a:rPr lang="de-DE" sz="2800" dirty="0">
                <a:solidFill>
                  <a:srgbClr val="FFFF00"/>
                </a:solidFill>
              </a:rPr>
              <a:t>F.  1 Rampe von 4 Rampen – keine Verwechslung mit Richtungsfeld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5812B65-5CB0-7A63-2EE1-BE410484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FC0F-5E05-450B-8C23-531A5A7E2E40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pic>
        <p:nvPicPr>
          <p:cNvPr id="10" name="Inhaltsplatzhalter 9" descr="Ein Bild, das Gebäude, Boden, Baumaterial, gefliest enthält.&#10;&#10;Automatisch generierte Beschreibung">
            <a:extLst>
              <a:ext uri="{FF2B5EF4-FFF2-40B4-BE49-F238E27FC236}">
                <a16:creationId xmlns:a16="http://schemas.microsoft.com/office/drawing/2014/main" id="{2114C0F7-49D3-2516-BD87-F8A58C2F7F9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53829" y="1175441"/>
            <a:ext cx="4709218" cy="5147924"/>
          </a:xfrm>
        </p:spPr>
      </p:pic>
      <p:pic>
        <p:nvPicPr>
          <p:cNvPr id="3" name="Grafik 2" descr="Ein Bild, das Text, Himmel, draußen, Straße enthält.&#10;&#10;Automatisch generierte Beschreibung">
            <a:extLst>
              <a:ext uri="{FF2B5EF4-FFF2-40B4-BE49-F238E27FC236}">
                <a16:creationId xmlns:a16="http://schemas.microsoft.com/office/drawing/2014/main" id="{52A9B1EB-8680-9774-C5CA-C0D44E4E5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49" y="1394791"/>
            <a:ext cx="4859215" cy="470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01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F05123A-3F04-B19B-0420-F814CBA84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53243"/>
          </a:xfrm>
        </p:spPr>
        <p:txBody>
          <a:bodyPr/>
          <a:lstStyle/>
          <a:p>
            <a:r>
              <a:rPr lang="de-DE" sz="2800" dirty="0">
                <a:solidFill>
                  <a:srgbClr val="FFFF00"/>
                </a:solidFill>
              </a:rPr>
              <a:t>F.  1 Rampe von 4 Rampen – keine Verwechslung mit Richtungsfeld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5812B65-5CB0-7A63-2EE1-BE410484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FC0F-5E05-450B-8C23-531A5A7E2E40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pic>
        <p:nvPicPr>
          <p:cNvPr id="3" name="Grafik 2" descr="Ein Bild, das Text, Himmel, draußen, Straße enthält.&#10;&#10;Automatisch generierte Beschreibung">
            <a:extLst>
              <a:ext uri="{FF2B5EF4-FFF2-40B4-BE49-F238E27FC236}">
                <a16:creationId xmlns:a16="http://schemas.microsoft.com/office/drawing/2014/main" id="{52A9B1EB-8680-9774-C5CA-C0D44E4E5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2" y="1382547"/>
            <a:ext cx="4859215" cy="4709219"/>
          </a:xfrm>
          <a:prstGeom prst="rect">
            <a:avLst/>
          </a:prstGeom>
        </p:spPr>
      </p:pic>
      <p:pic>
        <p:nvPicPr>
          <p:cNvPr id="4" name="Grafik 3" descr="Ein Bild, das draußen, Pflaster enthält.&#10;&#10;Automatisch generierte Beschreibung">
            <a:extLst>
              <a:ext uri="{FF2B5EF4-FFF2-40B4-BE49-F238E27FC236}">
                <a16:creationId xmlns:a16="http://schemas.microsoft.com/office/drawing/2014/main" id="{A494B01D-1B97-A372-E6F1-4349E4E25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181" y="1382547"/>
            <a:ext cx="6298837" cy="472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01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24FB9BC-0573-77F2-BA6D-F432B2EA1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02689"/>
            <a:ext cx="10972800" cy="628650"/>
          </a:xfrm>
        </p:spPr>
        <p:txBody>
          <a:bodyPr/>
          <a:lstStyle/>
          <a:p>
            <a: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G. Sondersituation Hohlkörper-Bodenindikator zur Ampel</a:t>
            </a:r>
            <a:b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de-DE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keine Verwechslung mit Bushaltestelle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726F6D-A5C2-D5F5-5E4A-6D4ECEDC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FC0F-5E05-450B-8C23-531A5A7E2E40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pic>
        <p:nvPicPr>
          <p:cNvPr id="17" name="Grafik 16" descr="Ein Bild, das Text, Gebäude, draußen, Computer enthält.&#10;&#10;Automatisch generierte Beschreibung">
            <a:extLst>
              <a:ext uri="{FF2B5EF4-FFF2-40B4-BE49-F238E27FC236}">
                <a16:creationId xmlns:a16="http://schemas.microsoft.com/office/drawing/2014/main" id="{086790D3-3805-AACB-8462-5FA798B53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15567" y="2064146"/>
            <a:ext cx="5483228" cy="3466307"/>
          </a:xfrm>
          <a:prstGeom prst="rect">
            <a:avLst/>
          </a:prstGeom>
        </p:spPr>
      </p:pic>
      <p:pic>
        <p:nvPicPr>
          <p:cNvPr id="21" name="Grafik 20" descr="Ein Bild, das Text, Gebäude, draußen enthält.&#10;&#10;Automatisch generierte Beschreibung">
            <a:extLst>
              <a:ext uri="{FF2B5EF4-FFF2-40B4-BE49-F238E27FC236}">
                <a16:creationId xmlns:a16="http://schemas.microsoft.com/office/drawing/2014/main" id="{D10258D5-58AE-83AB-F6EA-B0E970F6E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87292" y="1982518"/>
            <a:ext cx="5483227" cy="3629565"/>
          </a:xfrm>
          <a:prstGeom prst="rect">
            <a:avLst/>
          </a:prstGeom>
        </p:spPr>
      </p:pic>
      <p:pic>
        <p:nvPicPr>
          <p:cNvPr id="23" name="Grafik 22" descr="Ein Bild, das Text, draußen, Tag enthält.&#10;&#10;Automatisch generierte Beschreibung">
            <a:extLst>
              <a:ext uri="{FF2B5EF4-FFF2-40B4-BE49-F238E27FC236}">
                <a16:creationId xmlns:a16="http://schemas.microsoft.com/office/drawing/2014/main" id="{A7B99884-C4DC-156C-A7B7-B6613D274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1577" y="1741089"/>
            <a:ext cx="5483231" cy="411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48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24FB9BC-0573-77F2-BA6D-F432B2EA1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4"/>
            <a:ext cx="10972800" cy="669998"/>
          </a:xfrm>
        </p:spPr>
        <p:txBody>
          <a:bodyPr/>
          <a:lstStyle/>
          <a:p>
            <a:r>
              <a:rPr lang="de-DE" sz="2800" dirty="0">
                <a:solidFill>
                  <a:srgbClr val="FFFF00"/>
                </a:solidFill>
              </a:rPr>
              <a:t>G. Sondersituation – keine optische und taktile Führung </a:t>
            </a:r>
            <a:br>
              <a:rPr lang="de-DE" sz="2800" dirty="0">
                <a:solidFill>
                  <a:srgbClr val="FFFF00"/>
                </a:solidFill>
              </a:rPr>
            </a:br>
            <a:r>
              <a:rPr lang="de-DE" sz="2800" dirty="0">
                <a:solidFill>
                  <a:srgbClr val="FFFF00"/>
                </a:solidFill>
              </a:rPr>
              <a:t>auf ca. 5m breiten Gehwegen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726F6D-A5C2-D5F5-5E4A-6D4ECEDC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FC0F-5E05-450B-8C23-531A5A7E2E40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pic>
        <p:nvPicPr>
          <p:cNvPr id="3" name="Grafik 2" descr="Ein Bild, das draußen, Himmel, Weg, Bürgersteig enthält.&#10;&#10;Automatisch generierte Beschreibung">
            <a:extLst>
              <a:ext uri="{FF2B5EF4-FFF2-40B4-BE49-F238E27FC236}">
                <a16:creationId xmlns:a16="http://schemas.microsoft.com/office/drawing/2014/main" id="{B9ECD87D-F24E-AD23-49E6-64DFF0D2A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8" y="1100860"/>
            <a:ext cx="4849451" cy="543805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55BAA55-2FC8-12B8-216A-7809B7719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0657" y="1375928"/>
            <a:ext cx="5476518" cy="484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24FB9BC-0573-77F2-BA6D-F432B2EA1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4"/>
            <a:ext cx="10972800" cy="669998"/>
          </a:xfrm>
        </p:spPr>
        <p:txBody>
          <a:bodyPr/>
          <a:lstStyle/>
          <a:p>
            <a:r>
              <a:rPr lang="de-DE" sz="2800" dirty="0">
                <a:solidFill>
                  <a:srgbClr val="FFFF00"/>
                </a:solidFill>
              </a:rPr>
              <a:t>G. Sondersituation – keine optische und taktile Führung </a:t>
            </a:r>
            <a:br>
              <a:rPr lang="de-DE" sz="2800" dirty="0">
                <a:solidFill>
                  <a:srgbClr val="FFFF00"/>
                </a:solidFill>
              </a:rPr>
            </a:br>
            <a:r>
              <a:rPr lang="de-DE" sz="2800" dirty="0">
                <a:solidFill>
                  <a:srgbClr val="FFFF00"/>
                </a:solidFill>
              </a:rPr>
              <a:t>auf  ca. 5m breiten Gehwegen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726F6D-A5C2-D5F5-5E4A-6D4ECEDC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FC0F-5E05-450B-8C23-531A5A7E2E40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F334D35-75E0-5C5F-6ED0-459911AA1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0868" y="1663222"/>
            <a:ext cx="5782260" cy="4334249"/>
          </a:xfrm>
          <a:prstGeom prst="rect">
            <a:avLst/>
          </a:prstGeom>
        </p:spPr>
      </p:pic>
      <p:pic>
        <p:nvPicPr>
          <p:cNvPr id="10" name="Grafik 9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B93E852B-A298-C3DA-B50F-D709F3F0A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38759" y="1664851"/>
            <a:ext cx="5779000" cy="433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30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24FB9BC-0573-77F2-BA6D-F432B2EA1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3"/>
            <a:ext cx="10972800" cy="923791"/>
          </a:xfrm>
        </p:spPr>
        <p:txBody>
          <a:bodyPr/>
          <a:lstStyle/>
          <a:p>
            <a:r>
              <a:rPr lang="de-DE" sz="2800" dirty="0">
                <a:solidFill>
                  <a:srgbClr val="FFFF00"/>
                </a:solidFill>
              </a:rPr>
              <a:t>G. Sondersituation – optische Kontraste am</a:t>
            </a:r>
            <a:br>
              <a:rPr lang="de-DE" sz="2800" dirty="0">
                <a:solidFill>
                  <a:srgbClr val="FFFF00"/>
                </a:solidFill>
              </a:rPr>
            </a:br>
            <a:r>
              <a:rPr lang="de-DE" sz="2800" dirty="0">
                <a:solidFill>
                  <a:srgbClr val="FFFF00"/>
                </a:solidFill>
              </a:rPr>
              <a:t>Gehwegende und an ungesicherten Querungen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726F6D-A5C2-D5F5-5E4A-6D4ECEDC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FC0F-5E05-450B-8C23-531A5A7E2E40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pic>
        <p:nvPicPr>
          <p:cNvPr id="3" name="Grafik 2" descr="Ein Bild, das Text, draußen, Boden, Weg enthält.&#10;&#10;Automatisch generierte Beschreibung">
            <a:extLst>
              <a:ext uri="{FF2B5EF4-FFF2-40B4-BE49-F238E27FC236}">
                <a16:creationId xmlns:a16="http://schemas.microsoft.com/office/drawing/2014/main" id="{91B84326-B18B-C5E2-7412-BF786A752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94" y="1429965"/>
            <a:ext cx="5956570" cy="5199097"/>
          </a:xfrm>
          <a:prstGeom prst="rect">
            <a:avLst/>
          </a:prstGeom>
        </p:spPr>
      </p:pic>
      <p:pic>
        <p:nvPicPr>
          <p:cNvPr id="14" name="Inhaltsplatzhalter 15" descr="Ein Bild, das draußen, Boden, Bürgersteig, Weg enthält.&#10;&#10;Automatisch generierte Beschreibung">
            <a:extLst>
              <a:ext uri="{FF2B5EF4-FFF2-40B4-BE49-F238E27FC236}">
                <a16:creationId xmlns:a16="http://schemas.microsoft.com/office/drawing/2014/main" id="{20C9FFD6-E88E-6595-25BE-4B106C18D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166" y="1479410"/>
            <a:ext cx="5661891" cy="510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23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9EBD81-9CF5-D004-6EC9-0A2FA3923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H. nicht gelungene Situation „ungesicherte Querung“ an der </a:t>
            </a:r>
            <a:b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Hauptstrecke für blinde Fußgänger*innen zum Bhf.</a:t>
            </a:r>
            <a:endParaRPr lang="de-DE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Inhaltsplatzhalter 6" descr="Ein Bild, das Text, draußen, Gebäude, Boden enthält.&#10;&#10;Automatisch generierte Beschreibung">
            <a:extLst>
              <a:ext uri="{FF2B5EF4-FFF2-40B4-BE49-F238E27FC236}">
                <a16:creationId xmlns:a16="http://schemas.microsoft.com/office/drawing/2014/main" id="{F12707E2-7822-AE6D-015C-C42FC3B125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62" y="2219325"/>
            <a:ext cx="5735782" cy="3324225"/>
          </a:xfrm>
        </p:spPr>
      </p:pic>
      <p:pic>
        <p:nvPicPr>
          <p:cNvPr id="9" name="Inhaltsplatzhalter 8" descr="Ein Bild, das Text, draußen, Gebäude, LKW enthält.&#10;&#10;Automatisch generierte Beschreibung">
            <a:extLst>
              <a:ext uri="{FF2B5EF4-FFF2-40B4-BE49-F238E27FC236}">
                <a16:creationId xmlns:a16="http://schemas.microsoft.com/office/drawing/2014/main" id="{1897D055-406E-89DF-729A-DB72550D8F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19" y="2219325"/>
            <a:ext cx="5735638" cy="3324225"/>
          </a:xfr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CACC65C-C3FA-0860-589C-DEE964F14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FC0F-5E05-450B-8C23-531A5A7E2E40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7850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9EBD81-9CF5-D004-6EC9-0A2FA3923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G. Sondersituation: </a:t>
            </a:r>
            <a:r>
              <a:rPr lang="de-DE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Führung am Bahnhofvorplatz mit 12 cm Bordsteinen</a:t>
            </a:r>
            <a:b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e-DE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CACC65C-C3FA-0860-589C-DEE964F14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FC0F-5E05-450B-8C23-531A5A7E2E40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pic>
        <p:nvPicPr>
          <p:cNvPr id="13" name="Inhaltsplatzhalter 12" descr="Ein Bild, das Gebäude, draußen, Szene, Weg enthält.&#10;&#10;Automatisch generierte Beschreibung">
            <a:extLst>
              <a:ext uri="{FF2B5EF4-FFF2-40B4-BE49-F238E27FC236}">
                <a16:creationId xmlns:a16="http://schemas.microsoft.com/office/drawing/2014/main" id="{139BC5A7-5B34-2481-BBC4-42F8FB395A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08953"/>
            <a:ext cx="5384800" cy="5350213"/>
          </a:xfrm>
        </p:spPr>
      </p:pic>
      <p:pic>
        <p:nvPicPr>
          <p:cNvPr id="11" name="Inhaltsplatzhalter 10" descr="Ein Bild, das Gebäude, draußen, schmutzig enthält.&#10;&#10;Automatisch generierte Beschreibung">
            <a:extLst>
              <a:ext uri="{FF2B5EF4-FFF2-40B4-BE49-F238E27FC236}">
                <a16:creationId xmlns:a16="http://schemas.microsoft.com/office/drawing/2014/main" id="{837C64A4-C5E3-4057-A569-AB8F7768EE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7295" y="1152728"/>
            <a:ext cx="5350213" cy="5262663"/>
          </a:xfrm>
        </p:spPr>
      </p:pic>
    </p:spTree>
    <p:extLst>
      <p:ext uri="{BB962C8B-B14F-4D97-AF65-F5344CB8AC3E}">
        <p14:creationId xmlns:p14="http://schemas.microsoft.com/office/powerpoint/2010/main" val="912008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1E46FF-D16E-2072-B3D6-080EB723D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721"/>
            <a:ext cx="10972800" cy="710115"/>
          </a:xfrm>
        </p:spPr>
        <p:txBody>
          <a:bodyPr/>
          <a:lstStyle/>
          <a:p>
            <a:r>
              <a:rPr lang="de-DE" sz="2800" dirty="0">
                <a:solidFill>
                  <a:srgbClr val="FFFF00"/>
                </a:solidFill>
              </a:rPr>
              <a:t>Thematischer Überblick zum Referat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E39039-AC96-E23E-7DD0-26E622BB0F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6002" y="731836"/>
            <a:ext cx="5306579" cy="5862928"/>
          </a:xfrm>
        </p:spPr>
        <p:txBody>
          <a:bodyPr/>
          <a:lstStyle/>
          <a:p>
            <a:pPr marL="0" indent="0" algn="ctr">
              <a:buNone/>
            </a:pPr>
            <a:endParaRPr lang="de-DE" sz="24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de-DE" sz="2400" dirty="0">
                <a:solidFill>
                  <a:srgbClr val="FFFF00"/>
                </a:solidFill>
              </a:rPr>
              <a:t>A. zur </a:t>
            </a:r>
            <a:r>
              <a:rPr lang="de-DE" sz="2400" u="sng" dirty="0">
                <a:solidFill>
                  <a:srgbClr val="FFFF00"/>
                </a:solidFill>
              </a:rPr>
              <a:t>Definition</a:t>
            </a:r>
            <a:r>
              <a:rPr lang="de-DE" sz="2400" dirty="0">
                <a:solidFill>
                  <a:srgbClr val="FFFF00"/>
                </a:solidFill>
              </a:rPr>
              <a:t> von </a:t>
            </a:r>
            <a:r>
              <a:rPr lang="de-DE" sz="2400" u="sng" dirty="0">
                <a:solidFill>
                  <a:srgbClr val="FFFF00"/>
                </a:solidFill>
              </a:rPr>
              <a:t>Barrierefreiheit</a:t>
            </a:r>
          </a:p>
          <a:p>
            <a:pPr marL="0" indent="0">
              <a:buNone/>
            </a:pPr>
            <a:r>
              <a:rPr lang="de-DE" sz="2400" dirty="0">
                <a:solidFill>
                  <a:srgbClr val="FFFF00"/>
                </a:solidFill>
              </a:rPr>
              <a:t>              und die Relevanz der </a:t>
            </a:r>
          </a:p>
          <a:p>
            <a:pPr marL="0" indent="0">
              <a:buNone/>
            </a:pPr>
            <a:r>
              <a:rPr lang="de-DE" sz="2400" dirty="0">
                <a:solidFill>
                  <a:srgbClr val="FFFF00"/>
                </a:solidFill>
              </a:rPr>
              <a:t>          </a:t>
            </a:r>
            <a:r>
              <a:rPr lang="de-DE" b="1" u="sng" dirty="0">
                <a:solidFill>
                  <a:srgbClr val="FFFF00"/>
                </a:solidFill>
              </a:rPr>
              <a:t>Ausführungsplanung </a:t>
            </a:r>
          </a:p>
          <a:p>
            <a:pPr marL="0" indent="0">
              <a:buNone/>
            </a:pPr>
            <a:endParaRPr lang="de-DE" sz="8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de-DE" sz="8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de-DE" sz="2400" dirty="0">
                <a:solidFill>
                  <a:srgbClr val="FFFF00"/>
                </a:solidFill>
              </a:rPr>
              <a:t>B. der </a:t>
            </a:r>
            <a:r>
              <a:rPr lang="de-DE" sz="2400" u="sng" dirty="0">
                <a:solidFill>
                  <a:srgbClr val="FFFF00"/>
                </a:solidFill>
              </a:rPr>
              <a:t>Bahnhofvorplatz:</a:t>
            </a:r>
            <a:r>
              <a:rPr lang="de-DE" sz="2400" dirty="0">
                <a:solidFill>
                  <a:srgbClr val="FFFF00"/>
                </a:solidFill>
              </a:rPr>
              <a:t>   Leitsystem              </a:t>
            </a:r>
          </a:p>
          <a:p>
            <a:pPr marL="0" indent="0">
              <a:buNone/>
            </a:pPr>
            <a:r>
              <a:rPr lang="de-DE" sz="2400" dirty="0">
                <a:solidFill>
                  <a:srgbClr val="FFFF00"/>
                </a:solidFill>
              </a:rPr>
              <a:t>     Haupteingang und Busbahnhof</a:t>
            </a:r>
          </a:p>
          <a:p>
            <a:pPr marL="0" indent="0">
              <a:buNone/>
            </a:pPr>
            <a:r>
              <a:rPr lang="de-DE" sz="2400" dirty="0">
                <a:solidFill>
                  <a:srgbClr val="FFFF00"/>
                </a:solidFill>
              </a:rPr>
              <a:t>    </a:t>
            </a:r>
            <a:endParaRPr lang="de-DE" sz="8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de-DE" sz="2400" dirty="0">
                <a:solidFill>
                  <a:srgbClr val="FFFF00"/>
                </a:solidFill>
              </a:rPr>
              <a:t>C. </a:t>
            </a:r>
            <a:r>
              <a:rPr lang="de-DE" sz="2400" dirty="0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die Lichtsignalanlage als sog. </a:t>
            </a:r>
          </a:p>
          <a:p>
            <a:pPr marL="0" indent="0">
              <a:buNone/>
            </a:pPr>
            <a:r>
              <a:rPr lang="de-DE" sz="2400" dirty="0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„Dunkelampel“ oder „Schlafampel</a:t>
            </a:r>
            <a:endParaRPr lang="de-DE" sz="2400" dirty="0">
              <a:solidFill>
                <a:srgbClr val="FFFF00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de-DE" sz="24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E68446-783F-4482-02BE-4B50ACF3E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41AD76-FF80-4A98-902A-5F28B2C954F6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CAD89B2-5F49-C7B4-D084-8D32D2A6FB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838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9EBD81-9CF5-D004-6EC9-0A2FA3923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4"/>
            <a:ext cx="10972800" cy="1281114"/>
          </a:xfrm>
        </p:spPr>
        <p:txBody>
          <a:bodyPr/>
          <a:lstStyle/>
          <a:p>
            <a: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H. Nicht gelungene Situation: </a:t>
            </a:r>
            <a:r>
              <a:rPr lang="de-DE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Parken am Bahnhofvorplatz mit 6 cm Bordsteinen - trotz absolutem Halteverbots</a:t>
            </a:r>
            <a:b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e-DE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CACC65C-C3FA-0860-589C-DEE964F14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FC0F-5E05-450B-8C23-531A5A7E2E40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p:pic>
        <p:nvPicPr>
          <p:cNvPr id="12" name="Inhaltsplatzhalter 11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46C8F80E-335C-402C-CD8E-31E760E14B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140" y="969525"/>
            <a:ext cx="5038930" cy="5590162"/>
          </a:xfrm>
        </p:spPr>
      </p:pic>
      <p:pic>
        <p:nvPicPr>
          <p:cNvPr id="19" name="Inhaltsplatzhalter 18" descr="Ein Bild, das Straße, draußen, Weg, Szene enthält.&#10;&#10;Automatisch generierte Beschreibung">
            <a:extLst>
              <a:ext uri="{FF2B5EF4-FFF2-40B4-BE49-F238E27FC236}">
                <a16:creationId xmlns:a16="http://schemas.microsoft.com/office/drawing/2014/main" id="{D029B9DF-7AE9-AF84-F8F7-B83756E83A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245140"/>
            <a:ext cx="5786876" cy="5038928"/>
          </a:xfrm>
        </p:spPr>
      </p:pic>
    </p:spTree>
    <p:extLst>
      <p:ext uri="{BB962C8B-B14F-4D97-AF65-F5344CB8AC3E}">
        <p14:creationId xmlns:p14="http://schemas.microsoft.com/office/powerpoint/2010/main" val="16423936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24FB9BC-0573-77F2-BA6D-F432B2EA1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81" y="136524"/>
            <a:ext cx="11809704" cy="669998"/>
          </a:xfrm>
        </p:spPr>
        <p:txBody>
          <a:bodyPr/>
          <a:lstStyle/>
          <a:p>
            <a:r>
              <a:rPr lang="de-DE" sz="2800" dirty="0">
                <a:solidFill>
                  <a:srgbClr val="FFFF00"/>
                </a:solidFill>
              </a:rPr>
              <a:t>G. Sondersituation – optische Kontraste </a:t>
            </a:r>
            <a:r>
              <a:rPr lang="de-DE" sz="2400" dirty="0">
                <a:solidFill>
                  <a:srgbClr val="FFFF00"/>
                </a:solidFill>
              </a:rPr>
              <a:t>am gesamten Bahnhofvorplatz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726F6D-A5C2-D5F5-5E4A-6D4ECEDC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FC0F-5E05-450B-8C23-531A5A7E2E40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pic>
        <p:nvPicPr>
          <p:cNvPr id="3" name="Grafik 2" descr="Ein Bild, das draußen, Boden, Bürgersteig, Weg enthält.&#10;&#10;Automatisch generierte Beschreibung">
            <a:extLst>
              <a:ext uri="{FF2B5EF4-FFF2-40B4-BE49-F238E27FC236}">
                <a16:creationId xmlns:a16="http://schemas.microsoft.com/office/drawing/2014/main" id="{803E6CB5-C1AA-C774-A1AB-8EB2477A1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435" y="964096"/>
            <a:ext cx="3548269" cy="5392255"/>
          </a:xfrm>
          <a:prstGeom prst="rect">
            <a:avLst/>
          </a:prstGeom>
        </p:spPr>
      </p:pic>
      <p:pic>
        <p:nvPicPr>
          <p:cNvPr id="6" name="Grafik 5" descr="Ein Bild, das draußen, Boden, Straße, Weg enthält.&#10;&#10;Automatisch generierte Beschreibung">
            <a:extLst>
              <a:ext uri="{FF2B5EF4-FFF2-40B4-BE49-F238E27FC236}">
                <a16:creationId xmlns:a16="http://schemas.microsoft.com/office/drawing/2014/main" id="{1B213AA3-9BC8-58AC-3E2E-F16CC43FF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7" y="1282148"/>
            <a:ext cx="4181061" cy="5074203"/>
          </a:xfrm>
          <a:prstGeom prst="rect">
            <a:avLst/>
          </a:prstGeom>
        </p:spPr>
      </p:pic>
      <p:pic>
        <p:nvPicPr>
          <p:cNvPr id="8" name="Grafik 7" descr="Ein Bild, das Gebäude, draußen, Szene, Weg enthält.&#10;&#10;Automatisch generierte Beschreibung">
            <a:extLst>
              <a:ext uri="{FF2B5EF4-FFF2-40B4-BE49-F238E27FC236}">
                <a16:creationId xmlns:a16="http://schemas.microsoft.com/office/drawing/2014/main" id="{AE157B4A-C1B1-3FAD-AD2D-EDD40E2A2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087" y="1282148"/>
            <a:ext cx="3965676" cy="507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080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24FB9BC-0573-77F2-BA6D-F432B2EA1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5683"/>
            <a:ext cx="10972800" cy="690895"/>
          </a:xfrm>
        </p:spPr>
        <p:txBody>
          <a:bodyPr/>
          <a:lstStyle/>
          <a:p>
            <a:r>
              <a:rPr lang="de-DE" sz="2800" dirty="0">
                <a:solidFill>
                  <a:srgbClr val="FFFF00"/>
                </a:solidFill>
              </a:rPr>
              <a:t>G. Sondersituation - optische Kontraste auf dem Busbahnhof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726F6D-A5C2-D5F5-5E4A-6D4ECEDC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FC0F-5E05-450B-8C23-531A5A7E2E40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  <p:pic>
        <p:nvPicPr>
          <p:cNvPr id="13" name="Inhaltsplatzhalter 12" descr="Ein Bild, das Text, Gebäude, draußen, Zement enthält.&#10;&#10;Automatisch generierte Beschreibung">
            <a:extLst>
              <a:ext uri="{FF2B5EF4-FFF2-40B4-BE49-F238E27FC236}">
                <a16:creationId xmlns:a16="http://schemas.microsoft.com/office/drawing/2014/main" id="{5B31C8BD-4E34-02F6-3658-233E1BD811B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5328" y="1994834"/>
            <a:ext cx="5760823" cy="3674138"/>
          </a:xfrm>
        </p:spPr>
      </p:pic>
      <p:pic>
        <p:nvPicPr>
          <p:cNvPr id="7" name="Grafik 6" descr="Ein Bild, das Text, Gebäude, draußen enthält.&#10;&#10;Automatisch generierte Beschreibung">
            <a:extLst>
              <a:ext uri="{FF2B5EF4-FFF2-40B4-BE49-F238E27FC236}">
                <a16:creationId xmlns:a16="http://schemas.microsoft.com/office/drawing/2014/main" id="{40C07A2E-B045-A6F1-38B8-57BC4CD5F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8418" y="1890529"/>
            <a:ext cx="5751662" cy="3910231"/>
          </a:xfrm>
          <a:prstGeom prst="rect">
            <a:avLst/>
          </a:prstGeom>
        </p:spPr>
      </p:pic>
      <p:pic>
        <p:nvPicPr>
          <p:cNvPr id="8" name="Grafik 7" descr="Ein Bild, das drinnen, gefliest enthält.&#10;&#10;Automatisch generierte Beschreibung">
            <a:extLst>
              <a:ext uri="{FF2B5EF4-FFF2-40B4-BE49-F238E27FC236}">
                <a16:creationId xmlns:a16="http://schemas.microsoft.com/office/drawing/2014/main" id="{E280EB54-1C34-C843-4BA1-9582AE625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9217" y="1817548"/>
            <a:ext cx="5742504" cy="404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216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24FB9BC-0573-77F2-BA6D-F432B2EA1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203200"/>
            <a:ext cx="11731557" cy="646545"/>
          </a:xfrm>
        </p:spPr>
        <p:txBody>
          <a:bodyPr/>
          <a:lstStyle/>
          <a:p>
            <a:r>
              <a:rPr lang="de-DE" sz="2800" dirty="0">
                <a:solidFill>
                  <a:srgbClr val="FFFF00"/>
                </a:solidFill>
              </a:rPr>
              <a:t>H. nicht gelungene Situationen </a:t>
            </a:r>
            <a:r>
              <a:rPr lang="de-DE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fehlende Distanz und fehlender optischer Kontrast </a:t>
            </a:r>
          </a:p>
        </p:txBody>
      </p:sp>
      <p:pic>
        <p:nvPicPr>
          <p:cNvPr id="12" name="Inhaltsplatzhalter 11" descr="Ein Bild, das Gebäude, draußen, Zement, Beton enthält.&#10;&#10;Automatisch generierte Beschreibung">
            <a:extLst>
              <a:ext uri="{FF2B5EF4-FFF2-40B4-BE49-F238E27FC236}">
                <a16:creationId xmlns:a16="http://schemas.microsoft.com/office/drawing/2014/main" id="{122E4166-EA0F-AF26-0633-D6D45C7FA3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935" y="1580483"/>
            <a:ext cx="5646163" cy="4234622"/>
          </a:xfrm>
        </p:spPr>
      </p:pic>
      <p:pic>
        <p:nvPicPr>
          <p:cNvPr id="8" name="Inhaltsplatzhalter 7" descr="Ein Bild, das Gebäude, gefliest, Stein enthält.&#10;&#10;Automatisch generierte Beschreibung">
            <a:extLst>
              <a:ext uri="{FF2B5EF4-FFF2-40B4-BE49-F238E27FC236}">
                <a16:creationId xmlns:a16="http://schemas.microsoft.com/office/drawing/2014/main" id="{37A7CA3D-BA8C-CA6B-3A28-E41CC3F73B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9423" y="1580677"/>
            <a:ext cx="5646164" cy="4234623"/>
          </a:xfr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726F6D-A5C2-D5F5-5E4A-6D4ECEDC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FC0F-5E05-450B-8C23-531A5A7E2E40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9605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24FB9BC-0573-77F2-BA6D-F432B2EA1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23" y="136524"/>
            <a:ext cx="11478639" cy="944131"/>
          </a:xfrm>
        </p:spPr>
        <p:txBody>
          <a:bodyPr/>
          <a:lstStyle/>
          <a:p>
            <a: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G. Sondersituation: </a:t>
            </a:r>
            <a:r>
              <a:rPr lang="de-DE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taktile Wahrnehmung und Einbauten in Bodenindikatoren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726F6D-A5C2-D5F5-5E4A-6D4ECEDC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FC0F-5E05-450B-8C23-531A5A7E2E40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p:pic>
        <p:nvPicPr>
          <p:cNvPr id="7" name="Inhaltsplatzhalter 6" descr="Ein Bild, das draußen, Straße, Bürgersteig, Boden enthält.&#10;&#10;Automatisch generierte Beschreibung">
            <a:extLst>
              <a:ext uri="{FF2B5EF4-FFF2-40B4-BE49-F238E27FC236}">
                <a16:creationId xmlns:a16="http://schemas.microsoft.com/office/drawing/2014/main" id="{3FD03219-3F7E-0433-DE78-989AE610CD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38" y="1046165"/>
            <a:ext cx="5218282" cy="5527237"/>
          </a:xfrm>
        </p:spPr>
      </p:pic>
      <p:pic>
        <p:nvPicPr>
          <p:cNvPr id="13" name="Inhaltsplatzhalter 12" descr="Ein Bild, das Baumaterial, Pflaster enthält.&#10;&#10;Automatisch generierte Beschreibung">
            <a:extLst>
              <a:ext uri="{FF2B5EF4-FFF2-40B4-BE49-F238E27FC236}">
                <a16:creationId xmlns:a16="http://schemas.microsoft.com/office/drawing/2014/main" id="{BCC90AB0-5FF2-0FBB-43D1-6221CB841E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362" y="1080653"/>
            <a:ext cx="5384800" cy="5458259"/>
          </a:xfrm>
        </p:spPr>
      </p:pic>
    </p:spTree>
    <p:extLst>
      <p:ext uri="{BB962C8B-B14F-4D97-AF65-F5344CB8AC3E}">
        <p14:creationId xmlns:p14="http://schemas.microsoft.com/office/powerpoint/2010/main" val="1631973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24FB9BC-0573-77F2-BA6D-F432B2EA1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34" y="136524"/>
            <a:ext cx="11517550" cy="944131"/>
          </a:xfrm>
        </p:spPr>
        <p:txBody>
          <a:bodyPr/>
          <a:lstStyle/>
          <a:p>
            <a: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G. Sondersituation: </a:t>
            </a:r>
            <a:r>
              <a:rPr lang="de-DE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taktile Wahrnehmung und Einbauten in Bodenindikatoren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726F6D-A5C2-D5F5-5E4A-6D4ECEDC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FC0F-5E05-450B-8C23-531A5A7E2E40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p:pic>
        <p:nvPicPr>
          <p:cNvPr id="13" name="Inhaltsplatzhalter 12" descr="Ein Bild, das draußen, Straße, Weg, Szene enthält.&#10;&#10;Automatisch generierte Beschreibung">
            <a:extLst>
              <a:ext uri="{FF2B5EF4-FFF2-40B4-BE49-F238E27FC236}">
                <a16:creationId xmlns:a16="http://schemas.microsoft.com/office/drawing/2014/main" id="{BDC9BCC8-9E38-0E1F-2D54-4E0B884870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340" y="1366062"/>
            <a:ext cx="5715317" cy="4990289"/>
          </a:xfrm>
        </p:spPr>
      </p:pic>
      <p:pic>
        <p:nvPicPr>
          <p:cNvPr id="7" name="Inhaltsplatzhalter 6" descr="Ein Bild, das Text, draußen, Boden, Straße enthält.&#10;&#10;Automatisch generierte Beschreibung">
            <a:extLst>
              <a:ext uri="{FF2B5EF4-FFF2-40B4-BE49-F238E27FC236}">
                <a16:creationId xmlns:a16="http://schemas.microsoft.com/office/drawing/2014/main" id="{60B825BA-58ED-B1CE-BE44-00EDB98600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13" y="1366062"/>
            <a:ext cx="5428034" cy="4990289"/>
          </a:xfrm>
        </p:spPr>
      </p:pic>
    </p:spTree>
    <p:extLst>
      <p:ext uri="{BB962C8B-B14F-4D97-AF65-F5344CB8AC3E}">
        <p14:creationId xmlns:p14="http://schemas.microsoft.com/office/powerpoint/2010/main" val="10293056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24FB9BC-0573-77F2-BA6D-F432B2EA1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136524"/>
            <a:ext cx="11549974" cy="944131"/>
          </a:xfrm>
        </p:spPr>
        <p:txBody>
          <a:bodyPr/>
          <a:lstStyle/>
          <a:p>
            <a: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H. nicht gelungene Situation: </a:t>
            </a:r>
            <a:r>
              <a:rPr lang="de-DE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taktile Wahrnehmung und Einbauten in Bodenindikatoren an UNI-Bibliothek und großer Kreuzung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726F6D-A5C2-D5F5-5E4A-6D4ECEDC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FC0F-5E05-450B-8C23-531A5A7E2E40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pic>
        <p:nvPicPr>
          <p:cNvPr id="7" name="Inhaltsplatzhalter 6" descr="Ein Bild, das draußen, Boden, Straße, Bordstein enthält.&#10;&#10;Automatisch generierte Beschreibung">
            <a:extLst>
              <a:ext uri="{FF2B5EF4-FFF2-40B4-BE49-F238E27FC236}">
                <a16:creationId xmlns:a16="http://schemas.microsoft.com/office/drawing/2014/main" id="{23019708-AD0A-9E70-8DC7-0C21111CF0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66016"/>
            <a:ext cx="5384800" cy="5458519"/>
          </a:xfrm>
        </p:spPr>
      </p:pic>
      <p:pic>
        <p:nvPicPr>
          <p:cNvPr id="12" name="Inhaltsplatzhalter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457A3635-5A55-6F15-F6B9-5AC8C57104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15552" y="1297179"/>
            <a:ext cx="5495805" cy="5233480"/>
          </a:xfrm>
        </p:spPr>
      </p:pic>
    </p:spTree>
    <p:extLst>
      <p:ext uri="{BB962C8B-B14F-4D97-AF65-F5344CB8AC3E}">
        <p14:creationId xmlns:p14="http://schemas.microsoft.com/office/powerpoint/2010/main" val="15584158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24FB9BC-0573-77F2-BA6D-F432B2EA1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45" y="136524"/>
            <a:ext cx="11144655" cy="515229"/>
          </a:xfrm>
        </p:spPr>
        <p:txBody>
          <a:bodyPr/>
          <a:lstStyle/>
          <a:p>
            <a: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G. Sondersituation: </a:t>
            </a:r>
            <a:r>
              <a:rPr lang="de-DE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taktile Wahrnehmung und Einbauten in Bodenindikatoren</a:t>
            </a:r>
          </a:p>
        </p:txBody>
      </p:sp>
      <p:pic>
        <p:nvPicPr>
          <p:cNvPr id="4" name="Inhaltsplatzhalter 3" descr="Ein Bild, das draußen, Boden, Bürgersteig, Bordstein enthält.&#10;&#10;Automatisch generierte Beschreibung">
            <a:extLst>
              <a:ext uri="{FF2B5EF4-FFF2-40B4-BE49-F238E27FC236}">
                <a16:creationId xmlns:a16="http://schemas.microsoft.com/office/drawing/2014/main" id="{B4163C0A-F2DD-F3F3-FDDD-A392C46B3D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81" y="768485"/>
            <a:ext cx="6896910" cy="5952991"/>
          </a:xfr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726F6D-A5C2-D5F5-5E4A-6D4ECEDC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FC0F-5E05-450B-8C23-531A5A7E2E40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  <p:pic>
        <p:nvPicPr>
          <p:cNvPr id="12" name="Inhaltsplatzhalter 11" descr="Ein Bild, das Boden, Weg enthält.&#10;&#10;Automatisch generierte Beschreibung">
            <a:extLst>
              <a:ext uri="{FF2B5EF4-FFF2-40B4-BE49-F238E27FC236}">
                <a16:creationId xmlns:a16="http://schemas.microsoft.com/office/drawing/2014/main" id="{82505C46-4CEA-AD14-F097-13350E1CE4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21" y="768485"/>
            <a:ext cx="4594698" cy="5952991"/>
          </a:xfrm>
        </p:spPr>
      </p:pic>
    </p:spTree>
    <p:extLst>
      <p:ext uri="{BB962C8B-B14F-4D97-AF65-F5344CB8AC3E}">
        <p14:creationId xmlns:p14="http://schemas.microsoft.com/office/powerpoint/2010/main" val="40985989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24FB9BC-0573-77F2-BA6D-F432B2EA1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45" y="136524"/>
            <a:ext cx="11144655" cy="944131"/>
          </a:xfrm>
        </p:spPr>
        <p:txBody>
          <a:bodyPr/>
          <a:lstStyle/>
          <a:p>
            <a: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G. Sondersituation: </a:t>
            </a:r>
            <a:r>
              <a:rPr lang="de-DE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taktile Wahrnehmung und Einbauten in Bodenindikatoren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726F6D-A5C2-D5F5-5E4A-6D4ECEDC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FC0F-5E05-450B-8C23-531A5A7E2E40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  <p:pic>
        <p:nvPicPr>
          <p:cNvPr id="17" name="Inhaltsplatzhalter 16" descr="Ein Bild, das Gebäude, gefliest enthält.&#10;&#10;Automatisch generierte Beschreibung">
            <a:extLst>
              <a:ext uri="{FF2B5EF4-FFF2-40B4-BE49-F238E27FC236}">
                <a16:creationId xmlns:a16="http://schemas.microsoft.com/office/drawing/2014/main" id="{66A791AE-4930-8AE1-E3C3-1496EFA8E8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9870" y="1366480"/>
            <a:ext cx="5555458" cy="4983807"/>
          </a:xfrm>
        </p:spPr>
      </p:pic>
      <p:pic>
        <p:nvPicPr>
          <p:cNvPr id="7" name="Inhaltsplatzhalter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14A21BAF-5E86-5350-84AC-F4CE626872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0256" y="1528608"/>
            <a:ext cx="5555459" cy="4659551"/>
          </a:xfrm>
        </p:spPr>
      </p:pic>
    </p:spTree>
    <p:extLst>
      <p:ext uri="{BB962C8B-B14F-4D97-AF65-F5344CB8AC3E}">
        <p14:creationId xmlns:p14="http://schemas.microsoft.com/office/powerpoint/2010/main" val="7313291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8DF209-168B-D107-EF8C-1ABAB72F5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65871"/>
          </a:xfrm>
        </p:spPr>
        <p:txBody>
          <a:bodyPr/>
          <a:lstStyle/>
          <a:p>
            <a:r>
              <a:rPr lang="de-DE" sz="2800" dirty="0">
                <a:solidFill>
                  <a:srgbClr val="FFFF00"/>
                </a:solidFill>
                <a:latin typeface="Lucida Calligraphy" panose="030101010101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Vielen Dank für Ihre Aufmerksamkeit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203A3CF-9610-4649-BBB2-A0A8096E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000A1-A910-42F6-9A97-900BF4F17A0E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  <p:pic>
        <p:nvPicPr>
          <p:cNvPr id="6" name="Inhaltsplatzhalter 6">
            <a:extLst>
              <a:ext uri="{FF2B5EF4-FFF2-40B4-BE49-F238E27FC236}">
                <a16:creationId xmlns:a16="http://schemas.microsoft.com/office/drawing/2014/main" id="{47F52F68-1F27-D5A0-4522-1F5D4ACC8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7652" y="1869517"/>
            <a:ext cx="5487987" cy="393970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EB3C1A4-93B0-ED79-329A-CAD00924F2A2}"/>
              </a:ext>
            </a:extLst>
          </p:cNvPr>
          <p:cNvSpPr txBox="1"/>
          <p:nvPr/>
        </p:nvSpPr>
        <p:spPr>
          <a:xfrm>
            <a:off x="6420255" y="2661672"/>
            <a:ext cx="364787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e-DE" sz="2800" dirty="0">
                <a:solidFill>
                  <a:srgbClr val="FFFF00"/>
                </a:solidFill>
                <a:latin typeface="Lucida Calligraphy" panose="03010101010101010101" pitchFamily="66" charset="0"/>
              </a:rPr>
              <a:t>Gert Willumeit</a:t>
            </a:r>
          </a:p>
          <a:p>
            <a:pPr marL="0" indent="0" algn="ctr">
              <a:buNone/>
            </a:pPr>
            <a:endParaRPr lang="de-DE" sz="28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de-DE" sz="2800" dirty="0">
                <a:solidFill>
                  <a:srgbClr val="FFFF00"/>
                </a:solidFill>
              </a:rPr>
              <a:t>0160  91 4 82 567</a:t>
            </a:r>
          </a:p>
          <a:p>
            <a:pPr marL="0" indent="0" algn="ctr">
              <a:buNone/>
            </a:pPr>
            <a:endParaRPr lang="de-DE" sz="28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de-DE" sz="2400" dirty="0">
                <a:solidFill>
                  <a:srgbClr val="FFFF00"/>
                </a:solidFill>
              </a:rPr>
              <a:t>gert.willumeit@freenet.de</a:t>
            </a:r>
          </a:p>
        </p:txBody>
      </p:sp>
    </p:spTree>
    <p:extLst>
      <p:ext uri="{BB962C8B-B14F-4D97-AF65-F5344CB8AC3E}">
        <p14:creationId xmlns:p14="http://schemas.microsoft.com/office/powerpoint/2010/main" val="2462353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1E46FF-D16E-2072-B3D6-080EB723D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721"/>
            <a:ext cx="10972800" cy="710115"/>
          </a:xfrm>
        </p:spPr>
        <p:txBody>
          <a:bodyPr/>
          <a:lstStyle/>
          <a:p>
            <a:r>
              <a:rPr lang="de-DE" sz="2800" dirty="0">
                <a:solidFill>
                  <a:srgbClr val="FFFF00"/>
                </a:solidFill>
              </a:rPr>
              <a:t>Thematischer Überblick zum Referat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E39039-AC96-E23E-7DD0-26E622BB0F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6002" y="731836"/>
            <a:ext cx="5306579" cy="5862928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>
                <a:solidFill>
                  <a:srgbClr val="FFFF00"/>
                </a:solidFill>
              </a:rPr>
              <a:t>D. </a:t>
            </a:r>
            <a:r>
              <a:rPr lang="de-DE" sz="2400" u="sng" dirty="0">
                <a:solidFill>
                  <a:srgbClr val="FFFF00"/>
                </a:solidFill>
              </a:rPr>
              <a:t>Busbahnhof: </a:t>
            </a:r>
          </a:p>
          <a:p>
            <a:pPr marL="0" indent="0">
              <a:buNone/>
            </a:pPr>
            <a:r>
              <a:rPr lang="de-DE" sz="2400" dirty="0">
                <a:solidFill>
                  <a:srgbClr val="FFFF00"/>
                </a:solidFill>
              </a:rPr>
              <a:t>      die Systematik des Blindenleitsystems    </a:t>
            </a:r>
          </a:p>
          <a:p>
            <a:pPr marL="0" indent="0">
              <a:buNone/>
            </a:pPr>
            <a:r>
              <a:rPr lang="de-DE" sz="2400" dirty="0">
                <a:solidFill>
                  <a:srgbClr val="FFFF00"/>
                </a:solidFill>
              </a:rPr>
              <a:t>      - Verbindung aller Haltestellen und</a:t>
            </a:r>
          </a:p>
          <a:p>
            <a:pPr marL="0" indent="0">
              <a:buNone/>
            </a:pPr>
            <a:r>
              <a:rPr lang="de-DE" sz="2400" dirty="0">
                <a:solidFill>
                  <a:srgbClr val="FFFF00"/>
                </a:solidFill>
              </a:rPr>
              <a:t>        Wechsel zwischen Bus und Bahn</a:t>
            </a:r>
          </a:p>
          <a:p>
            <a:pPr marL="0" indent="0">
              <a:buNone/>
            </a:pPr>
            <a:endParaRPr lang="de-DE" sz="24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de-DE" sz="2400" dirty="0">
                <a:solidFill>
                  <a:srgbClr val="FFFF00"/>
                </a:solidFill>
              </a:rPr>
              <a:t>E. 1 </a:t>
            </a:r>
            <a:r>
              <a:rPr lang="de-DE" sz="2400" u="sng" dirty="0">
                <a:solidFill>
                  <a:srgbClr val="FFFF00"/>
                </a:solidFill>
              </a:rPr>
              <a:t>Bushaltestelle</a:t>
            </a:r>
            <a:r>
              <a:rPr lang="de-DE" sz="2400" dirty="0">
                <a:solidFill>
                  <a:srgbClr val="FFFF00"/>
                </a:solidFill>
              </a:rPr>
              <a:t> von 6 Bushaltestellen</a:t>
            </a:r>
          </a:p>
          <a:p>
            <a:pPr marL="457200" indent="-457200">
              <a:buAutoNum type="arabicPeriod" startAt="5"/>
            </a:pPr>
            <a:endParaRPr lang="de-DE" sz="24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de-DE" sz="2400" dirty="0">
                <a:solidFill>
                  <a:srgbClr val="FFFF00"/>
                </a:solidFill>
              </a:rPr>
              <a:t>F. 1 </a:t>
            </a:r>
            <a:r>
              <a:rPr lang="de-DE" sz="2400" u="sng" dirty="0">
                <a:solidFill>
                  <a:srgbClr val="FFFF00"/>
                </a:solidFill>
              </a:rPr>
              <a:t>Rampe</a:t>
            </a:r>
            <a:r>
              <a:rPr lang="de-DE" sz="2400" dirty="0">
                <a:solidFill>
                  <a:srgbClr val="FFFF00"/>
                </a:solidFill>
              </a:rPr>
              <a:t> von 4 Rampen</a:t>
            </a:r>
          </a:p>
          <a:p>
            <a:pPr marL="457200" indent="-457200">
              <a:buAutoNum type="arabicPeriod" startAt="6"/>
            </a:pPr>
            <a:endParaRPr lang="de-DE" sz="24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de-DE" sz="2400" dirty="0">
                <a:solidFill>
                  <a:srgbClr val="FFFF00"/>
                </a:solidFill>
              </a:rPr>
              <a:t>G. </a:t>
            </a:r>
            <a:r>
              <a:rPr lang="de-DE" sz="2400" u="sng" dirty="0">
                <a:solidFill>
                  <a:srgbClr val="FFFF00"/>
                </a:solidFill>
              </a:rPr>
              <a:t>Sondersituationen</a:t>
            </a:r>
            <a:r>
              <a:rPr lang="de-DE" sz="2400" dirty="0">
                <a:solidFill>
                  <a:srgbClr val="FFFF00"/>
                </a:solidFill>
              </a:rPr>
              <a:t> im Wechsel</a:t>
            </a:r>
          </a:p>
          <a:p>
            <a:pPr marL="0" indent="0">
              <a:buNone/>
            </a:pPr>
            <a:endParaRPr lang="de-DE" sz="2400" u="sng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de-DE" sz="2400" dirty="0">
                <a:solidFill>
                  <a:srgbClr val="FFFF00"/>
                </a:solidFill>
              </a:rPr>
              <a:t>H. </a:t>
            </a:r>
            <a:r>
              <a:rPr lang="de-DE" sz="2400" u="sng" dirty="0">
                <a:solidFill>
                  <a:srgbClr val="FFFF00"/>
                </a:solidFill>
              </a:rPr>
              <a:t>nicht </a:t>
            </a:r>
            <a:r>
              <a:rPr lang="de-DE" sz="2400" u="sng">
                <a:solidFill>
                  <a:srgbClr val="FFFF00"/>
                </a:solidFill>
              </a:rPr>
              <a:t>gelungene Situationen</a:t>
            </a:r>
            <a:r>
              <a:rPr lang="de-DE" sz="2400">
                <a:solidFill>
                  <a:srgbClr val="FFFF00"/>
                </a:solidFill>
              </a:rPr>
              <a:t> </a:t>
            </a:r>
            <a:endParaRPr lang="de-DE" sz="24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de-DE" sz="2400" dirty="0">
                <a:solidFill>
                  <a:srgbClr val="FFFF00"/>
                </a:solidFill>
              </a:rPr>
              <a:t>     im Wechsel</a:t>
            </a:r>
          </a:p>
          <a:p>
            <a:pPr>
              <a:buFont typeface="Arial" panose="020B0604020202020204" pitchFamily="34" charset="0"/>
              <a:buChar char="•"/>
            </a:pPr>
            <a:endParaRPr lang="de-DE" sz="24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E68446-783F-4482-02BE-4B50ACF3E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41AD76-FF80-4A98-902A-5F28B2C954F6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DAC4A7D-15A2-3027-0481-226AC10EAA6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3657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4303BCC-60DF-40DE-B985-456FF3FEA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219201"/>
            <a:ext cx="10363200" cy="1854740"/>
          </a:xfrm>
        </p:spPr>
        <p:txBody>
          <a:bodyPr/>
          <a:lstStyle/>
          <a:p>
            <a:r>
              <a:rPr lang="de-DE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Einladung zur Exkursion am Abend 20:00 – neue Universitätsbibliothek</a:t>
            </a:r>
            <a:endParaRPr lang="de-DE" sz="2400" dirty="0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F386F9EC-7D8B-F37C-3533-8F082D6265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3287950"/>
            <a:ext cx="10363200" cy="1770434"/>
          </a:xfrm>
        </p:spPr>
        <p:txBody>
          <a:bodyPr/>
          <a:lstStyle/>
          <a:p>
            <a:endParaRPr lang="de-DE" sz="2400" dirty="0"/>
          </a:p>
          <a:p>
            <a:r>
              <a:rPr lang="de-DE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Einladung zur Exkursion am Abend ca. 20:45 – neue Universitätsbibliothek</a:t>
            </a:r>
            <a:endParaRPr lang="de-DE" sz="2400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80AA1B4-14B1-2205-6A70-1800D1EE7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8645D-B2C2-40D1-9387-DDCB2FDE9283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28887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24FB9BC-0573-77F2-BA6D-F432B2EA1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45" y="446367"/>
            <a:ext cx="11144655" cy="944131"/>
          </a:xfrm>
        </p:spPr>
        <p:txBody>
          <a:bodyPr/>
          <a:lstStyle/>
          <a:p>
            <a:r>
              <a:rPr lang="de-DE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Einladung zur Exkursion am Abend 19:30 – Erwin – Piscator - Haus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726F6D-A5C2-D5F5-5E4A-6D4ECEDC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FC0F-5E05-450B-8C23-531A5A7E2E40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  <p:pic>
        <p:nvPicPr>
          <p:cNvPr id="6" name="Inhaltsplatzhalter 5" descr="Ein Bild, das Text, Himmel, draußen, Straße enthält.&#10;&#10;Automatisch generierte Beschreibung">
            <a:extLst>
              <a:ext uri="{FF2B5EF4-FFF2-40B4-BE49-F238E27FC236}">
                <a16:creationId xmlns:a16="http://schemas.microsoft.com/office/drawing/2014/main" id="{C6BE9399-6716-2B5A-F010-8BCB933515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5" y="1741790"/>
            <a:ext cx="5384800" cy="4036322"/>
          </a:xfrm>
        </p:spPr>
      </p:pic>
      <p:pic>
        <p:nvPicPr>
          <p:cNvPr id="12" name="Inhaltsplatzhalter 11" descr="Ein Bild, das Text, Straße, Himmel, draußen enthält.&#10;&#10;Automatisch generierte Beschreibung">
            <a:extLst>
              <a:ext uri="{FF2B5EF4-FFF2-40B4-BE49-F238E27FC236}">
                <a16:creationId xmlns:a16="http://schemas.microsoft.com/office/drawing/2014/main" id="{E4EA8919-BB3D-A626-AD24-732D586539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700342"/>
            <a:ext cx="5384800" cy="4036322"/>
          </a:xfrm>
        </p:spPr>
      </p:pic>
    </p:spTree>
    <p:extLst>
      <p:ext uri="{BB962C8B-B14F-4D97-AF65-F5344CB8AC3E}">
        <p14:creationId xmlns:p14="http://schemas.microsoft.com/office/powerpoint/2010/main" val="3217470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24FB9BC-0573-77F2-BA6D-F432B2EA1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45" y="319767"/>
            <a:ext cx="11144655" cy="944131"/>
          </a:xfrm>
        </p:spPr>
        <p:txBody>
          <a:bodyPr/>
          <a:lstStyle/>
          <a:p>
            <a:r>
              <a:rPr lang="de-DE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Einladung zur Exkursion am Abend 19:30 – Erwin – Piscator - Haus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726F6D-A5C2-D5F5-5E4A-6D4ECEDC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FC0F-5E05-450B-8C23-531A5A7E2E40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  <p:pic>
        <p:nvPicPr>
          <p:cNvPr id="6" name="Inhaltsplatzhalter 5" descr="Ein Bild, das Text, Gebäude, draußen, leer enthält.&#10;&#10;Automatisch generierte Beschreibung">
            <a:extLst>
              <a:ext uri="{FF2B5EF4-FFF2-40B4-BE49-F238E27FC236}">
                <a16:creationId xmlns:a16="http://schemas.microsoft.com/office/drawing/2014/main" id="{F9A298BA-7D58-BB87-273A-75C0813A21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702" y="1650680"/>
            <a:ext cx="5760938" cy="4415487"/>
          </a:xfrm>
        </p:spPr>
      </p:pic>
      <p:pic>
        <p:nvPicPr>
          <p:cNvPr id="12" name="Inhaltsplatzhalter 11" descr="Ein Bild, das Text, draußen, Gebäude, Straße enthält.&#10;&#10;Automatisch generierte Beschreibung">
            <a:extLst>
              <a:ext uri="{FF2B5EF4-FFF2-40B4-BE49-F238E27FC236}">
                <a16:creationId xmlns:a16="http://schemas.microsoft.com/office/drawing/2014/main" id="{B9220841-1B5D-A2A2-A70E-D110D63028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61" y="1650679"/>
            <a:ext cx="5890639" cy="4415487"/>
          </a:xfrm>
        </p:spPr>
      </p:pic>
    </p:spTree>
    <p:extLst>
      <p:ext uri="{BB962C8B-B14F-4D97-AF65-F5344CB8AC3E}">
        <p14:creationId xmlns:p14="http://schemas.microsoft.com/office/powerpoint/2010/main" val="11051955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24FB9BC-0573-77F2-BA6D-F432B2EA1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45" y="136524"/>
            <a:ext cx="11144655" cy="944131"/>
          </a:xfrm>
        </p:spPr>
        <p:txBody>
          <a:bodyPr/>
          <a:lstStyle/>
          <a:p>
            <a:r>
              <a:rPr lang="de-DE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Einladung zur Exkursion am Abend 20:00 – neue Universitätsbibliothek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726F6D-A5C2-D5F5-5E4A-6D4ECEDC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FC0F-5E05-450B-8C23-531A5A7E2E40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49B3D387-5C46-3DEA-A2EF-4B4E8F153F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245" y="1026269"/>
            <a:ext cx="5009746" cy="5291847"/>
          </a:xfrm>
        </p:spPr>
      </p:pic>
      <p:pic>
        <p:nvPicPr>
          <p:cNvPr id="12" name="Inhaltsplatzhalter 11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5F13C723-32A6-C464-5BD7-06060A0ED9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599" y="1167319"/>
            <a:ext cx="5644205" cy="5009746"/>
          </a:xfrm>
        </p:spPr>
      </p:pic>
    </p:spTree>
    <p:extLst>
      <p:ext uri="{BB962C8B-B14F-4D97-AF65-F5344CB8AC3E}">
        <p14:creationId xmlns:p14="http://schemas.microsoft.com/office/powerpoint/2010/main" val="25435233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24FB9BC-0573-77F2-BA6D-F432B2EA1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45" y="136524"/>
            <a:ext cx="11144655" cy="944131"/>
          </a:xfrm>
        </p:spPr>
        <p:txBody>
          <a:bodyPr/>
          <a:lstStyle/>
          <a:p>
            <a:r>
              <a:rPr lang="de-DE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Einladung zur Exkursion am Abend 20:00 – neue Universitätsbibliothek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726F6D-A5C2-D5F5-5E4A-6D4ECEDC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FC0F-5E05-450B-8C23-531A5A7E2E40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33BF4FF0-FE94-D1E9-F405-7BD5B7A9B5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4703" y="1735744"/>
            <a:ext cx="4902678" cy="4338537"/>
          </a:xfrm>
        </p:spPr>
      </p:pic>
      <p:pic>
        <p:nvPicPr>
          <p:cNvPr id="12" name="Inhaltsplatzhalter 11" descr="Ein Bild, das Boden, drinnen, Decke, Tisch enthält.&#10;&#10;Automatisch generierte Beschreibung">
            <a:extLst>
              <a:ext uri="{FF2B5EF4-FFF2-40B4-BE49-F238E27FC236}">
                <a16:creationId xmlns:a16="http://schemas.microsoft.com/office/drawing/2014/main" id="{DB8E12E9-37FB-263C-C39E-F7AFDB5808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762" y="1469512"/>
            <a:ext cx="4512465" cy="4886839"/>
          </a:xfrm>
        </p:spPr>
      </p:pic>
    </p:spTree>
    <p:extLst>
      <p:ext uri="{BB962C8B-B14F-4D97-AF65-F5344CB8AC3E}">
        <p14:creationId xmlns:p14="http://schemas.microsoft.com/office/powerpoint/2010/main" val="1658900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E6F58D-0103-44F2-D32F-C8D33F649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7927"/>
            <a:ext cx="10972800" cy="2900941"/>
          </a:xfrm>
        </p:spPr>
        <p:txBody>
          <a:bodyPr/>
          <a:lstStyle/>
          <a:p>
            <a: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zur Definition von Barrierefreiheit</a:t>
            </a:r>
            <a:b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Barrierefreiheit für </a:t>
            </a:r>
            <a:r>
              <a:rPr lang="de-DE" sz="4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ALLE</a:t>
            </a:r>
            <a: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im öffentlichen Raum</a:t>
            </a:r>
            <a:b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Möglichkeiten – Chancen – Forderungen des</a:t>
            </a:r>
            <a:br>
              <a:rPr lang="de-DE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barrierefreien Bauens und Gestaltens</a:t>
            </a:r>
            <a:endParaRPr lang="de-DE" sz="24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948B4B8-33CA-FC84-7B4A-6E6B57E05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814619"/>
            <a:ext cx="10972800" cy="2281381"/>
          </a:xfrm>
        </p:spPr>
        <p:txBody>
          <a:bodyPr/>
          <a:lstStyle/>
          <a:p>
            <a:pPr marL="0" indent="0" algn="ctr">
              <a:buNone/>
            </a:pPr>
            <a:r>
              <a:rPr lang="de-DE" b="1" dirty="0">
                <a:solidFill>
                  <a:srgbClr val="FFFF00"/>
                </a:solidFill>
              </a:rPr>
              <a:t>die Definition eines Grundrechts bzw. eines Menschenrechts</a:t>
            </a:r>
          </a:p>
          <a:p>
            <a:pPr marL="0" indent="0" algn="ctr">
              <a:buNone/>
            </a:pPr>
            <a:endParaRPr lang="de-DE" sz="8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de-DE" sz="2800" dirty="0">
                <a:solidFill>
                  <a:srgbClr val="FFFF00"/>
                </a:solidFill>
              </a:rPr>
              <a:t> auf unabhängige Orientierung &amp; Mobilität </a:t>
            </a:r>
          </a:p>
          <a:p>
            <a:pPr marL="0" indent="0" algn="ctr">
              <a:buNone/>
            </a:pPr>
            <a:endParaRPr lang="de-DE" sz="8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de-DE" sz="2800" dirty="0">
                <a:solidFill>
                  <a:srgbClr val="FFFF00"/>
                </a:solidFill>
              </a:rPr>
              <a:t>auch für mehrfachbehinderte Menschen</a:t>
            </a:r>
            <a:endParaRPr lang="de-DE" sz="2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A11B938-B98B-5185-D65B-9B2A8814B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41AD76-FF80-4A98-902A-5F28B2C954F6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7754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134936"/>
            <a:ext cx="8229600" cy="1781412"/>
          </a:xfr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de-DE" sz="3100" dirty="0">
                <a:solidFill>
                  <a:schemeClr val="bg1"/>
                </a:solidFill>
              </a:rPr>
            </a:br>
            <a:r>
              <a:rPr lang="de-DE" sz="3100" dirty="0">
                <a:solidFill>
                  <a:schemeClr val="bg1"/>
                </a:solidFill>
              </a:rPr>
              <a:t>Gesetzliche Basis</a:t>
            </a:r>
            <a:br>
              <a:rPr lang="de-DE" sz="3100" dirty="0">
                <a:solidFill>
                  <a:schemeClr val="bg1"/>
                </a:solidFill>
              </a:rPr>
            </a:br>
            <a:r>
              <a:rPr lang="de-DE" sz="3100" dirty="0">
                <a:solidFill>
                  <a:schemeClr val="bg1"/>
                </a:solidFill>
              </a:rPr>
              <a:t>Vorwort der DIN 32984 </a:t>
            </a:r>
            <a:r>
              <a:rPr lang="de-DE" sz="3100" dirty="0">
                <a:solidFill>
                  <a:srgbClr val="FFFF00"/>
                </a:solidFill>
              </a:rPr>
              <a:t>Okt. 2011 </a:t>
            </a:r>
            <a:br>
              <a:rPr lang="de-DE" sz="3100" dirty="0">
                <a:solidFill>
                  <a:schemeClr val="bg1"/>
                </a:solidFill>
              </a:rPr>
            </a:br>
            <a:r>
              <a:rPr lang="de-DE" sz="3100" dirty="0">
                <a:solidFill>
                  <a:schemeClr val="bg1"/>
                </a:solidFill>
              </a:rPr>
              <a:t>„Bodenindikatoren im öffentlichen Raum“</a:t>
            </a:r>
            <a:br>
              <a:rPr lang="de-DE" sz="2800" dirty="0">
                <a:solidFill>
                  <a:schemeClr val="bg1"/>
                </a:solidFill>
              </a:rPr>
            </a:br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03512" y="1673157"/>
            <a:ext cx="8715436" cy="5049907"/>
          </a:xfr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>
            <a:normAutofit fontScale="550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de-DE" sz="3100" dirty="0"/>
          </a:p>
          <a:p>
            <a:pPr marL="514350" indent="-514350" algn="ctr" eaLnBrk="1" fontAlgn="auto" hangingPunct="1"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de-DE" sz="3800" dirty="0"/>
              <a:t>das Grundgesetz Artikel 3 </a:t>
            </a:r>
          </a:p>
          <a:p>
            <a:pPr marL="514350" indent="-514350" algn="ctr" eaLnBrk="1" fontAlgn="auto" hangingPunct="1">
              <a:spcAft>
                <a:spcPts val="0"/>
              </a:spcAft>
              <a:buNone/>
              <a:defRPr/>
            </a:pPr>
            <a:endParaRPr lang="de-DE" sz="1200" dirty="0"/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de-DE" sz="2400" dirty="0"/>
              <a:t> Das </a:t>
            </a:r>
            <a:r>
              <a:rPr lang="de-DE" sz="4400" dirty="0">
                <a:solidFill>
                  <a:srgbClr val="FFCC00"/>
                </a:solidFill>
              </a:rPr>
              <a:t>Benachteiligungsverbot</a:t>
            </a:r>
            <a:r>
              <a:rPr lang="de-DE" sz="2400" dirty="0"/>
              <a:t> im  Grundgesetz in Artikel 3 –   </a:t>
            </a: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de-DE" sz="2400" dirty="0"/>
              <a:t>   „</a:t>
            </a:r>
            <a:r>
              <a:rPr lang="de-DE" sz="3600" dirty="0"/>
              <a:t>Niemand </a:t>
            </a:r>
            <a:r>
              <a:rPr lang="de-DE" sz="2400" dirty="0"/>
              <a:t>darf wegen seiner Behinderung benachteiligt werden.“</a:t>
            </a:r>
          </a:p>
          <a:p>
            <a:pPr marL="514350" indent="-514350" algn="ctr" eaLnBrk="1" fontAlgn="auto" hangingPunct="1">
              <a:spcAft>
                <a:spcPts val="0"/>
              </a:spcAft>
              <a:buNone/>
              <a:defRPr/>
            </a:pPr>
            <a:endParaRPr lang="de-DE" sz="1200" dirty="0"/>
          </a:p>
          <a:p>
            <a:pPr marL="514350" indent="-514350" algn="ctr" eaLnBrk="1" fontAlgn="auto" hangingPunct="1">
              <a:spcAft>
                <a:spcPts val="0"/>
              </a:spcAft>
              <a:buNone/>
              <a:defRPr/>
            </a:pPr>
            <a:endParaRPr lang="de-DE" sz="1200" dirty="0"/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de-DE" sz="3800" dirty="0"/>
              <a:t>2. die UN - BehindertenRechtsKonvention (BRK) </a:t>
            </a: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de-DE" sz="2400" dirty="0">
                <a:solidFill>
                  <a:schemeClr val="bg1"/>
                </a:solidFill>
              </a:rPr>
              <a:t>„Übereinkommen über die Rechte von Menschen mit Behinderungen“</a:t>
            </a: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endParaRPr lang="de-DE" sz="1300" dirty="0">
              <a:solidFill>
                <a:schemeClr val="bg1"/>
              </a:solidFill>
            </a:endParaRP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endParaRPr lang="de-DE" sz="1300" dirty="0">
              <a:solidFill>
                <a:schemeClr val="bg1"/>
              </a:solidFill>
            </a:endParaRP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de-DE" sz="2800" dirty="0"/>
              <a:t>      Die UN-Konvention mit </a:t>
            </a:r>
            <a:r>
              <a:rPr lang="de-DE" sz="2800" dirty="0">
                <a:solidFill>
                  <a:srgbClr val="FFCC00"/>
                </a:solidFill>
              </a:rPr>
              <a:t>Artikel 9</a:t>
            </a:r>
            <a:r>
              <a:rPr lang="de-DE" sz="2800" dirty="0"/>
              <a:t>: die Vertragsstaaten einigen sich</a:t>
            </a: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de-DE" sz="2800" dirty="0"/>
              <a:t>      auf „</a:t>
            </a:r>
            <a:r>
              <a:rPr lang="de-DE" sz="2800" dirty="0">
                <a:solidFill>
                  <a:schemeClr val="bg1"/>
                </a:solidFill>
              </a:rPr>
              <a:t>…</a:t>
            </a:r>
            <a:r>
              <a:rPr lang="de-DE" sz="3600" dirty="0">
                <a:solidFill>
                  <a:srgbClr val="FFCC00"/>
                </a:solidFill>
              </a:rPr>
              <a:t>Mindeststandards</a:t>
            </a:r>
            <a:r>
              <a:rPr lang="de-DE" sz="2800" dirty="0">
                <a:solidFill>
                  <a:srgbClr val="FF9900"/>
                </a:solidFill>
              </a:rPr>
              <a:t> </a:t>
            </a:r>
            <a:r>
              <a:rPr lang="de-DE" sz="2800" dirty="0"/>
              <a:t>und Leitlinien für den barrierefreien Zugang…“</a:t>
            </a: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de-DE" sz="2800" dirty="0"/>
              <a:t>      öffentlicher Einrichtungen,  </a:t>
            </a: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de-DE" sz="2800" dirty="0"/>
              <a:t>      um mit </a:t>
            </a:r>
            <a:r>
              <a:rPr lang="de-DE" sz="2800" dirty="0">
                <a:solidFill>
                  <a:srgbClr val="FFCC00"/>
                </a:solidFill>
              </a:rPr>
              <a:t>Artikel 20 </a:t>
            </a:r>
            <a:r>
              <a:rPr lang="de-DE" sz="2800" dirty="0"/>
              <a:t>„…behinderten Menschen persönliche </a:t>
            </a: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de-DE" sz="3600" dirty="0">
                <a:solidFill>
                  <a:srgbClr val="FF9900"/>
                </a:solidFill>
              </a:rPr>
              <a:t>     </a:t>
            </a:r>
            <a:r>
              <a:rPr lang="de-DE" sz="3600" dirty="0">
                <a:solidFill>
                  <a:srgbClr val="FFCC00"/>
                </a:solidFill>
              </a:rPr>
              <a:t>Mobilität mit größtmöglicher Unabhängigkeit</a:t>
            </a:r>
            <a:r>
              <a:rPr lang="de-DE" sz="2800" dirty="0">
                <a:solidFill>
                  <a:srgbClr val="FF9900"/>
                </a:solidFill>
              </a:rPr>
              <a:t> </a:t>
            </a:r>
            <a:r>
              <a:rPr lang="de-DE" sz="2800" dirty="0"/>
              <a:t>zu sichern…“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de-DE" sz="2800" dirty="0"/>
              <a:t>                                                                                                           (</a:t>
            </a:r>
            <a:r>
              <a:rPr lang="de-DE" sz="2000" dirty="0"/>
              <a:t>Zitate aus DIN 32984, Seite 4)</a:t>
            </a:r>
            <a:endParaRPr lang="de-DE" sz="2600" dirty="0">
              <a:solidFill>
                <a:schemeClr val="bg1"/>
              </a:solidFill>
            </a:endParaRP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endParaRPr lang="de-DE" sz="1300" dirty="0">
              <a:solidFill>
                <a:schemeClr val="bg1"/>
              </a:solidFill>
            </a:endParaRP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de-DE" sz="3100" dirty="0"/>
              <a:t>  </a:t>
            </a: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de-DE" sz="3800" dirty="0"/>
              <a:t>3. das BehindertenGleichstellungsGesetz (BGG) 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de-DE" sz="1800" dirty="0"/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de-DE" sz="2300" dirty="0"/>
              <a:t>  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10025064" y="6357939"/>
            <a:ext cx="471487" cy="365125"/>
          </a:xfrm>
        </p:spPr>
        <p:txBody>
          <a:bodyPr/>
          <a:lstStyle/>
          <a:p>
            <a:pPr>
              <a:defRPr/>
            </a:pPr>
            <a:fld id="{9DD4E12B-FC9A-48C6-8E51-3852306E745B}" type="slidenum">
              <a:rPr lang="de-DE" sz="2000">
                <a:solidFill>
                  <a:prstClr val="white"/>
                </a:solidFill>
                <a:latin typeface="Calibri"/>
              </a:rPr>
              <a:pPr>
                <a:defRPr/>
              </a:pPr>
              <a:t>6</a:t>
            </a:fld>
            <a:endParaRPr lang="de-DE" sz="2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C8B2D7E-74A4-59FA-2B95-76468465A2D1}"/>
              </a:ext>
            </a:extLst>
          </p:cNvPr>
          <p:cNvSpPr txBox="1"/>
          <p:nvPr/>
        </p:nvSpPr>
        <p:spPr>
          <a:xfrm>
            <a:off x="3215616" y="134936"/>
            <a:ext cx="6094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zur Definition von Barrierefreiheit</a:t>
            </a:r>
            <a:endParaRPr lang="de-DE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1"/>
          <p:cNvSpPr>
            <a:spLocks noGrp="1"/>
          </p:cNvSpPr>
          <p:nvPr>
            <p:ph type="title"/>
          </p:nvPr>
        </p:nvSpPr>
        <p:spPr>
          <a:xfrm>
            <a:off x="1919536" y="282103"/>
            <a:ext cx="8229600" cy="924127"/>
          </a:xfrm>
        </p:spPr>
        <p:txBody>
          <a:bodyPr/>
          <a:lstStyle/>
          <a:p>
            <a:pPr eaLnBrk="1" hangingPunct="1"/>
            <a: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zur Definition von Barrierefreiheit</a:t>
            </a:r>
            <a:br>
              <a:rPr lang="de-DE" sz="2800" dirty="0">
                <a:solidFill>
                  <a:schemeClr val="bg1"/>
                </a:solidFill>
              </a:rPr>
            </a:br>
            <a:endParaRPr lang="de-DE" sz="2400" dirty="0"/>
          </a:p>
        </p:txBody>
      </p:sp>
      <p:sp>
        <p:nvSpPr>
          <p:cNvPr id="22530" name="Inhaltsplatzhalter 2"/>
          <p:cNvSpPr>
            <a:spLocks noGrp="1"/>
          </p:cNvSpPr>
          <p:nvPr>
            <p:ph idx="1"/>
          </p:nvPr>
        </p:nvSpPr>
        <p:spPr>
          <a:xfrm>
            <a:off x="1488332" y="1206230"/>
            <a:ext cx="9001422" cy="4776281"/>
          </a:xfrm>
        </p:spPr>
        <p:txBody>
          <a:bodyPr/>
          <a:lstStyle/>
          <a:p>
            <a:pPr algn="ctr" eaLnBrk="1" hangingPunct="1">
              <a:buNone/>
            </a:pPr>
            <a:endParaRPr lang="de-DE" sz="2800" dirty="0">
              <a:solidFill>
                <a:schemeClr val="bg1"/>
              </a:solidFill>
            </a:endParaRPr>
          </a:p>
          <a:p>
            <a:pPr algn="ctr" eaLnBrk="1" hangingPunct="1">
              <a:buNone/>
            </a:pPr>
            <a:r>
              <a:rPr lang="de-DE" sz="2800" dirty="0">
                <a:solidFill>
                  <a:schemeClr val="bg1"/>
                </a:solidFill>
              </a:rPr>
              <a:t>Im BehindertenGleichstellungsGesetz (BGG) in Artikel 4 – 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die Definition von Barrierefreiheit</a:t>
            </a:r>
            <a:br>
              <a:rPr lang="de-DE" sz="2800" dirty="0">
                <a:solidFill>
                  <a:schemeClr val="bg1"/>
                </a:solidFill>
              </a:rPr>
            </a:br>
            <a:endParaRPr lang="de-DE" sz="2000" dirty="0">
              <a:solidFill>
                <a:srgbClr val="FFC000"/>
              </a:solidFill>
            </a:endParaRPr>
          </a:p>
          <a:p>
            <a:pPr algn="ctr" eaLnBrk="1" hangingPunct="1">
              <a:buFont typeface="Arial" charset="0"/>
              <a:buNone/>
            </a:pPr>
            <a:r>
              <a:rPr lang="de-DE" sz="2400" dirty="0">
                <a:solidFill>
                  <a:srgbClr val="FFC000"/>
                </a:solidFill>
              </a:rPr>
              <a:t>„Barrierefrei sind bauliche Anlagen, wenn sie für behinderte Menschen in der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endParaRPr lang="de-DE" sz="2400" dirty="0"/>
          </a:p>
          <a:p>
            <a:pPr algn="ctr" eaLnBrk="1" hangingPunct="1">
              <a:buFont typeface="Arial" charset="0"/>
              <a:buNone/>
            </a:pPr>
            <a:r>
              <a:rPr lang="de-DE" sz="2400" dirty="0">
                <a:solidFill>
                  <a:srgbClr val="FFFF00"/>
                </a:solidFill>
              </a:rPr>
              <a:t>      </a:t>
            </a:r>
            <a:r>
              <a:rPr lang="de-DE" sz="2400" dirty="0">
                <a:solidFill>
                  <a:srgbClr val="FFC000"/>
                </a:solidFill>
              </a:rPr>
              <a:t>allgemeinüblichen Weise,  </a:t>
            </a:r>
          </a:p>
          <a:p>
            <a:pPr algn="ctr" eaLnBrk="1" hangingPunct="1">
              <a:buFont typeface="Arial" charset="0"/>
              <a:buNone/>
            </a:pPr>
            <a:r>
              <a:rPr lang="de-DE" sz="2000" dirty="0">
                <a:solidFill>
                  <a:srgbClr val="FFC000"/>
                </a:solidFill>
              </a:rPr>
              <a:t>      </a:t>
            </a:r>
            <a:r>
              <a:rPr lang="de-DE" sz="2800" dirty="0">
                <a:solidFill>
                  <a:srgbClr val="FFC000"/>
                </a:solidFill>
              </a:rPr>
              <a:t>ohne besondere Erschwernis </a:t>
            </a:r>
          </a:p>
          <a:p>
            <a:pPr algn="ctr" eaLnBrk="1" hangingPunct="1">
              <a:buFont typeface="Arial" charset="0"/>
              <a:buNone/>
            </a:pPr>
            <a:r>
              <a:rPr lang="de-DE" sz="2800" dirty="0">
                <a:solidFill>
                  <a:srgbClr val="FFC000"/>
                </a:solidFill>
              </a:rPr>
              <a:t>      grundsätzlich ohne fremde Hilfe</a:t>
            </a:r>
          </a:p>
          <a:p>
            <a:pPr algn="ctr" eaLnBrk="1" hangingPunct="1">
              <a:buFont typeface="Arial" charset="0"/>
              <a:buNone/>
            </a:pPr>
            <a:r>
              <a:rPr lang="de-DE" sz="2800" dirty="0">
                <a:solidFill>
                  <a:srgbClr val="FFC000"/>
                </a:solidFill>
              </a:rPr>
              <a:t>     auffindbar, zugänglich und nutzbar sind.“ </a:t>
            </a:r>
            <a:endParaRPr lang="de-DE" sz="1600" dirty="0">
              <a:solidFill>
                <a:schemeClr val="bg1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de-DE" sz="1200" dirty="0">
              <a:solidFill>
                <a:srgbClr val="FFC00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de-DE" sz="800" dirty="0">
              <a:solidFill>
                <a:schemeClr val="bg1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de-DE" sz="800" dirty="0">
              <a:solidFill>
                <a:schemeClr val="bg1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de-DE" sz="800" dirty="0">
              <a:solidFill>
                <a:schemeClr val="bg1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de-DE" sz="800" dirty="0">
              <a:solidFill>
                <a:schemeClr val="bg1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de-DE" sz="2000" dirty="0">
              <a:solidFill>
                <a:srgbClr val="FFC000"/>
              </a:solidFill>
            </a:endParaRPr>
          </a:p>
          <a:p>
            <a:pPr eaLnBrk="1" hangingPunct="1">
              <a:buFont typeface="Arial" charset="0"/>
              <a:buNone/>
            </a:pPr>
            <a:endParaRPr lang="de-DE" sz="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9882189" y="6357939"/>
            <a:ext cx="542925" cy="365125"/>
          </a:xfrm>
        </p:spPr>
        <p:txBody>
          <a:bodyPr/>
          <a:lstStyle/>
          <a:p>
            <a:pPr>
              <a:defRPr/>
            </a:pPr>
            <a:fld id="{2F8C79C9-2AA8-493D-8683-D17B7C075B1E}" type="slidenum">
              <a:rPr lang="de-DE" sz="2000">
                <a:solidFill>
                  <a:prstClr val="white"/>
                </a:solidFill>
                <a:latin typeface="Calibri"/>
              </a:rPr>
              <a:pPr>
                <a:defRPr/>
              </a:pPr>
              <a:t>7</a:t>
            </a:fld>
            <a:endParaRPr lang="de-DE" sz="2000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1544" y="321013"/>
            <a:ext cx="8229600" cy="1725845"/>
          </a:xfrm>
        </p:spPr>
        <p:txBody>
          <a:bodyPr/>
          <a:lstStyle/>
          <a:p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zur Definition von Barrierefreiheit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Gesetzliche Basis und reale Ansprüche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 an die barrierefreie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Umwelt- und Verkehrsraumgestaltung </a:t>
            </a:r>
            <a:br>
              <a:rPr lang="de-DE" sz="2800" dirty="0">
                <a:solidFill>
                  <a:schemeClr val="bg1"/>
                </a:solidFill>
              </a:rPr>
            </a:br>
            <a:endParaRPr lang="de-DE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04703" y="2791837"/>
            <a:ext cx="8784976" cy="3180945"/>
          </a:xfrm>
        </p:spPr>
        <p:txBody>
          <a:bodyPr/>
          <a:lstStyle/>
          <a:p>
            <a:pPr algn="ctr" eaLnBrk="1" hangingPunct="1">
              <a:buNone/>
            </a:pPr>
            <a:r>
              <a:rPr lang="de-DE" sz="2400" dirty="0">
                <a:solidFill>
                  <a:schemeClr val="bg1"/>
                </a:solidFill>
              </a:rPr>
              <a:t>Diese Ansprüche an Barrierefreiheit gelten m. E. insbesondere auch für </a:t>
            </a:r>
          </a:p>
          <a:p>
            <a:pPr algn="ctr" eaLnBrk="1" hangingPunct="1">
              <a:buNone/>
            </a:pPr>
            <a:r>
              <a:rPr lang="de-DE" sz="2800" dirty="0">
                <a:solidFill>
                  <a:srgbClr val="FFFF00"/>
                </a:solidFill>
              </a:rPr>
              <a:t>blinde Menschen mit zusätzlichen Einschränkungen, </a:t>
            </a:r>
          </a:p>
          <a:p>
            <a:pPr algn="ctr" eaLnBrk="1" hangingPunct="1">
              <a:buNone/>
            </a:pPr>
            <a:r>
              <a:rPr lang="de-DE" sz="2400" dirty="0">
                <a:solidFill>
                  <a:schemeClr val="bg1"/>
                </a:solidFill>
              </a:rPr>
              <a:t>z.B. altersbedingte Schwerhörigkeit oder taktile Desensibilisierung.</a:t>
            </a:r>
          </a:p>
          <a:p>
            <a:pPr algn="ctr" eaLnBrk="1" hangingPunct="1">
              <a:buNone/>
            </a:pPr>
            <a:r>
              <a:rPr lang="de-DE" sz="2800" dirty="0">
                <a:solidFill>
                  <a:srgbClr val="FFFF00"/>
                </a:solidFill>
              </a:rPr>
              <a:t>Diese Menschen müssen im Zentrum </a:t>
            </a:r>
          </a:p>
          <a:p>
            <a:pPr algn="ctr" eaLnBrk="1" hangingPunct="1">
              <a:buNone/>
            </a:pPr>
            <a:r>
              <a:rPr lang="de-DE" sz="2800" dirty="0">
                <a:solidFill>
                  <a:srgbClr val="FFFF00"/>
                </a:solidFill>
              </a:rPr>
              <a:t>der Planungen und Bauausführungen stehen!</a:t>
            </a:r>
          </a:p>
          <a:p>
            <a:pPr algn="ctr" eaLnBrk="1" hangingPunct="1">
              <a:buNone/>
            </a:pPr>
            <a:endParaRPr lang="de-DE" sz="2000" dirty="0">
              <a:solidFill>
                <a:srgbClr val="FF0000"/>
              </a:solidFill>
            </a:endParaRPr>
          </a:p>
          <a:p>
            <a:pPr algn="ctr" eaLnBrk="1" hangingPunct="1">
              <a:buNone/>
            </a:pPr>
            <a:endParaRPr lang="de-DE" sz="2000" dirty="0">
              <a:solidFill>
                <a:srgbClr val="FF0000"/>
              </a:solidFill>
            </a:endParaRPr>
          </a:p>
          <a:p>
            <a:pPr algn="ctr" eaLnBrk="1" hangingPunct="1">
              <a:buNone/>
            </a:pPr>
            <a:endParaRPr lang="de-DE" sz="2800" dirty="0">
              <a:solidFill>
                <a:srgbClr val="FFC000"/>
              </a:solidFill>
            </a:endParaRPr>
          </a:p>
          <a:p>
            <a:pPr algn="ctr" eaLnBrk="1" hangingPunct="1">
              <a:buNone/>
            </a:pPr>
            <a:endParaRPr lang="de-DE" sz="2000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41AD76-FF80-4A98-902A-5F28B2C954F6}" type="slidenum">
              <a:rPr lang="de-DE" sz="2000">
                <a:solidFill>
                  <a:prstClr val="white"/>
                </a:solidFill>
                <a:latin typeface="Calibri"/>
              </a:rPr>
              <a:pPr>
                <a:defRPr/>
              </a:pPr>
              <a:t>8</a:t>
            </a:fld>
            <a:endParaRPr lang="de-DE" sz="20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7772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CD89559-DF82-9C01-1899-96BC63E6B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528" y="1342417"/>
            <a:ext cx="11092872" cy="1536970"/>
          </a:xfrm>
        </p:spPr>
        <p:txBody>
          <a:bodyPr>
            <a:normAutofit/>
          </a:bodyPr>
          <a:lstStyle/>
          <a:p>
            <a:r>
              <a:rPr lang="de-DE" sz="2400" dirty="0">
                <a:solidFill>
                  <a:srgbClr val="FFFF00"/>
                </a:solidFill>
              </a:rPr>
              <a:t>    </a:t>
            </a:r>
            <a:r>
              <a:rPr lang="de-DE" sz="3100" b="1" dirty="0">
                <a:solidFill>
                  <a:srgbClr val="FFFF00"/>
                </a:solidFill>
              </a:rPr>
              <a:t>die Relevanz der Ausführungsplanung</a:t>
            </a:r>
            <a:br>
              <a:rPr lang="de-DE" sz="3100" dirty="0">
                <a:solidFill>
                  <a:srgbClr val="FFFF00"/>
                </a:solidFill>
              </a:rPr>
            </a:br>
            <a:r>
              <a:rPr lang="de-DE" sz="3100" dirty="0">
                <a:solidFill>
                  <a:srgbClr val="FFFF00"/>
                </a:solidFill>
              </a:rPr>
              <a:t>Entwurfsplan oder Lageplan sind defizitär</a:t>
            </a:r>
            <a:br>
              <a:rPr lang="de-DE" sz="3100" dirty="0">
                <a:solidFill>
                  <a:srgbClr val="FFFF00"/>
                </a:solidFill>
              </a:rPr>
            </a:br>
            <a:endParaRPr lang="de-DE" sz="310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5EC05C-3F0D-D05F-6354-19DB2CAB6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210128"/>
            <a:ext cx="10972800" cy="2916036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6466940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1012</Words>
  <Application>Microsoft Office PowerPoint</Application>
  <PresentationFormat>Breitbild</PresentationFormat>
  <Paragraphs>175</Paragraphs>
  <Slides>44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44</vt:i4>
      </vt:variant>
    </vt:vector>
  </HeadingPairs>
  <TitlesOfParts>
    <vt:vector size="49" baseType="lpstr">
      <vt:lpstr>Arial</vt:lpstr>
      <vt:lpstr>Calibri</vt:lpstr>
      <vt:lpstr>Lucida Calligraphy</vt:lpstr>
      <vt:lpstr>Tahoma</vt:lpstr>
      <vt:lpstr>Larissa-Design</vt:lpstr>
      <vt:lpstr>Referat zur VBS – Tagung  Barrierefreiheit für ALLE im öffentlichen Raum Möglichkeiten – Chancen – Forderungen des barrierefreien Bauens und Gestaltens  Marburg, 20. bis 21. Juni 2022 </vt:lpstr>
      <vt:lpstr>Taktiler Plan mit optischen Kontrasten in der Haupthalle</vt:lpstr>
      <vt:lpstr>Thematischer Überblick zum Referat</vt:lpstr>
      <vt:lpstr>Thematischer Überblick zum Referat</vt:lpstr>
      <vt:lpstr>A. zur Definition von Barrierefreiheit  Barrierefreiheit für ALLE im öffentlichen Raum Möglichkeiten – Chancen – Forderungen des barrierefreien Bauens und Gestaltens</vt:lpstr>
      <vt:lpstr> Gesetzliche Basis Vorwort der DIN 32984 Okt. 2011  „Bodenindikatoren im öffentlichen Raum“ </vt:lpstr>
      <vt:lpstr>A. zur Definition von Barrierefreiheit </vt:lpstr>
      <vt:lpstr> A. zur Definition von Barrierefreiheit Gesetzliche Basis und reale Ansprüche  an die barrierefreie Umwelt- und Verkehrsraumgestaltung  </vt:lpstr>
      <vt:lpstr>    die Relevanz der Ausführungsplanung Entwurfsplan oder Lageplan sind defizitär </vt:lpstr>
      <vt:lpstr>Eingangstreppe, Querung und Lichtsignalanlage</vt:lpstr>
      <vt:lpstr>https://barrierefreie-mobilitaet.de/publikationen/</vt:lpstr>
      <vt:lpstr> B. der Bahnhofsvorplatz – 2 Leitsysteme a) Hauptausgang und Businsel </vt:lpstr>
      <vt:lpstr>G. Sondersituation auf dem Treppenabsatz  – nicht-DIN-konforme Lösung zur Optimierung der taktilen Wahrnehmbarkeit und Eindeutigkeit</vt:lpstr>
      <vt:lpstr>B. der Bahnhofsvorplatz – 2 Leitsysteme  a) Hauptausgang und Businsel Führung zur gesicherten Querung mit differenzierter Bordhöhe  nicht-DIN-konform aber DIN-adäquat</vt:lpstr>
      <vt:lpstr>C. die Lichtsignalanlage als sog. „Dunkelampel“ oder „Schlafampel“</vt:lpstr>
      <vt:lpstr>C. die Lichtsignalanlage als sog. „Dunkelampel“ oder „Schlafampel“</vt:lpstr>
      <vt:lpstr>„zusätzlicher Anforderungstaster“ an der Dunkelampel  nach DIN 32981 </vt:lpstr>
      <vt:lpstr>D. Busbahnhof: die Systematik des Blindenleitsystems Perspektive vom Hauptausgang </vt:lpstr>
      <vt:lpstr>D. Busbahnhof: die Systematik des Blindenleitsystems Perspektive zum Hauptausgang </vt:lpstr>
      <vt:lpstr>E.  1 Bushaltestelle von 6 Bushaltestellen  allgemeines DFI für alle Haltestellen</vt:lpstr>
      <vt:lpstr>E.  1 Bushaltestelle von 6 Bushaltestellen Bushaltestelle mit Dynamischer-Fahrgast-Information (DFI) </vt:lpstr>
      <vt:lpstr>F.  1 Rampe von 4 Rampen – keine Verwechslung mit Richtungsfeld</vt:lpstr>
      <vt:lpstr>F.  1 Rampe von 4 Rampen – keine Verwechslung mit Richtungsfeld</vt:lpstr>
      <vt:lpstr>G. Sondersituation Hohlkörper-Bodenindikator zur Ampel - keine Verwechslung mit Bushaltestelle</vt:lpstr>
      <vt:lpstr>G. Sondersituation – keine optische und taktile Führung  auf ca. 5m breiten Gehwegen </vt:lpstr>
      <vt:lpstr>G. Sondersituation – keine optische und taktile Führung  auf  ca. 5m breiten Gehwegen </vt:lpstr>
      <vt:lpstr>G. Sondersituation – optische Kontraste am Gehwegende und an ungesicherten Querungen</vt:lpstr>
      <vt:lpstr>H. nicht gelungene Situation „ungesicherte Querung“ an der  Hauptstrecke für blinde Fußgänger*innen zum Bhf.</vt:lpstr>
      <vt:lpstr>G. Sondersituation: Führung am Bahnhofvorplatz mit 12 cm Bordsteinen </vt:lpstr>
      <vt:lpstr>H. Nicht gelungene Situation: Parken am Bahnhofvorplatz mit 6 cm Bordsteinen - trotz absolutem Halteverbots </vt:lpstr>
      <vt:lpstr>G. Sondersituation – optische Kontraste am gesamten Bahnhofvorplatz </vt:lpstr>
      <vt:lpstr>G. Sondersituation - optische Kontraste auf dem Busbahnhof</vt:lpstr>
      <vt:lpstr>H. nicht gelungene Situationen – fehlende Distanz und fehlender optischer Kontrast </vt:lpstr>
      <vt:lpstr>G. Sondersituation: taktile Wahrnehmung und Einbauten in Bodenindikatoren</vt:lpstr>
      <vt:lpstr>G. Sondersituation: taktile Wahrnehmung und Einbauten in Bodenindikatoren</vt:lpstr>
      <vt:lpstr>H. nicht gelungene Situation: taktile Wahrnehmung und Einbauten in Bodenindikatoren an UNI-Bibliothek und großer Kreuzung</vt:lpstr>
      <vt:lpstr>G. Sondersituation: taktile Wahrnehmung und Einbauten in Bodenindikatoren</vt:lpstr>
      <vt:lpstr>G. Sondersituation: taktile Wahrnehmung und Einbauten in Bodenindikatoren</vt:lpstr>
      <vt:lpstr>Vielen Dank für Ihre Aufmerksamkeit</vt:lpstr>
      <vt:lpstr>Einladung zur Exkursion am Abend 20:00 – neue Universitätsbibliothek</vt:lpstr>
      <vt:lpstr>Einladung zur Exkursion am Abend 19:30 – Erwin – Piscator - Haus</vt:lpstr>
      <vt:lpstr>Einladung zur Exkursion am Abend 19:30 – Erwin – Piscator - Haus</vt:lpstr>
      <vt:lpstr>Einladung zur Exkursion am Abend 20:00 – neue Universitätsbibliothek</vt:lpstr>
      <vt:lpstr>Einladung zur Exkursion am Abend 20:00 – neue Universitätsbibliothek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Blinden – und sehbehindertenspezifische Barrierefreiheit auf dem      Bahnhofsvorplatz und auf dem      Busbahnhof am Marburger Hauptbahnhof</dc:title>
  <dc:creator>Gert Willumeit</dc:creator>
  <cp:lastModifiedBy>Gert Willumeit</cp:lastModifiedBy>
  <cp:revision>84</cp:revision>
  <dcterms:created xsi:type="dcterms:W3CDTF">2022-06-09T14:26:12Z</dcterms:created>
  <dcterms:modified xsi:type="dcterms:W3CDTF">2022-07-28T10:53:19Z</dcterms:modified>
</cp:coreProperties>
</file>